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9.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embeddings/oleObject11.bin" ContentType="application/vnd.openxmlformats-officedocument.oleObject"/>
  <Override PartName="/ppt/notesSlides/notesSlide44.xml" ContentType="application/vnd.openxmlformats-officedocument.presentationml.notesSlide+xml"/>
  <Override PartName="/ppt/embeddings/oleObject12.bin" ContentType="application/vnd.openxmlformats-officedocument.oleObject"/>
  <Override PartName="/ppt/notesSlides/notesSlide45.xml" ContentType="application/vnd.openxmlformats-officedocument.presentationml.notesSlide+xml"/>
  <Override PartName="/ppt/embeddings/oleObject13.bin" ContentType="application/vnd.openxmlformats-officedocument.oleObject"/>
  <Override PartName="/ppt/notesSlides/notesSlide46.xml" ContentType="application/vnd.openxmlformats-officedocument.presentationml.notesSlide+xml"/>
  <Override PartName="/ppt/embeddings/oleObject14.bin" ContentType="application/vnd.openxmlformats-officedocument.oleObject"/>
  <Override PartName="/ppt/embeddings/oleObject15.bin" ContentType="application/vnd.openxmlformats-officedocument.oleObject"/>
  <Override PartName="/ppt/notesSlides/notesSlide47.xml" ContentType="application/vnd.openxmlformats-officedocument.presentationml.notesSlide+xml"/>
  <Override PartName="/ppt/embeddings/oleObject16.bin" ContentType="application/vnd.openxmlformats-officedocument.oleObject"/>
  <Override PartName="/ppt/embeddings/oleObject17.bin" ContentType="application/vnd.openxmlformats-officedocument.oleObject"/>
  <Override PartName="/ppt/notesSlides/notesSlide48.xml" ContentType="application/vnd.openxmlformats-officedocument.presentationml.notesSlide+xml"/>
  <Override PartName="/ppt/embeddings/oleObject18.bin" ContentType="application/vnd.openxmlformats-officedocument.oleObject"/>
  <Override PartName="/ppt/embeddings/oleObject19.bin" ContentType="application/vnd.openxmlformats-officedocument.oleObject"/>
  <Override PartName="/ppt/notesSlides/notesSlide49.xml" ContentType="application/vnd.openxmlformats-officedocument.presentationml.notesSlide+xml"/>
  <Override PartName="/ppt/embeddings/oleObject20.bin" ContentType="application/vnd.openxmlformats-officedocument.oleObject"/>
  <Override PartName="/ppt/embeddings/oleObject21.bin" ContentType="application/vnd.openxmlformats-officedocument.oleObject"/>
  <Override PartName="/ppt/notesSlides/notesSlide50.xml" ContentType="application/vnd.openxmlformats-officedocument.presentationml.notesSlide+xml"/>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notesSlides/notesSlide51.xml" ContentType="application/vnd.openxmlformats-officedocument.presentationml.notesSlide+xml"/>
  <Override PartName="/ppt/embeddings/oleObject28.bin" ContentType="application/vnd.openxmlformats-officedocument.oleObject"/>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embeddings/oleObject29.bin" ContentType="application/vnd.openxmlformats-officedocument.oleObject"/>
  <Override PartName="/ppt/notesSlides/notesSlide55.xml" ContentType="application/vnd.openxmlformats-officedocument.presentationml.notesSlide+xml"/>
  <Override PartName="/ppt/embeddings/oleObject30.bin" ContentType="application/vnd.openxmlformats-officedocument.oleObject"/>
  <Override PartName="/ppt/notesSlides/notesSlide56.xml" ContentType="application/vnd.openxmlformats-officedocument.presentationml.notesSlide+xml"/>
  <Override PartName="/ppt/embeddings/oleObject31.bin" ContentType="application/vnd.openxmlformats-officedocument.oleObject"/>
  <Override PartName="/ppt/notesSlides/notesSlide57.xml" ContentType="application/vnd.openxmlformats-officedocument.presentationml.notesSlide+xml"/>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notesSlides/notesSlide58.xml" ContentType="application/vnd.openxmlformats-officedocument.presentationml.notesSlide+xml"/>
  <Override PartName="/ppt/embeddings/oleObject35.bin" ContentType="application/vnd.openxmlformats-officedocument.oleObject"/>
  <Override PartName="/ppt/notesSlides/notesSlide59.xml" ContentType="application/vnd.openxmlformats-officedocument.presentationml.notesSlide+xml"/>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notesSlides/notesSlide60.xml" ContentType="application/vnd.openxmlformats-officedocument.presentationml.notesSlide+xml"/>
  <Override PartName="/ppt/embeddings/oleObject39.bin" ContentType="application/vnd.openxmlformats-officedocument.oleObject"/>
  <Override PartName="/ppt/notesSlides/notesSlide61.xml" ContentType="application/vnd.openxmlformats-officedocument.presentationml.notesSlide+xml"/>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notesSlides/notesSlide62.xml" ContentType="application/vnd.openxmlformats-officedocument.presentationml.notesSlide+xml"/>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notesSlides/notesSlide63.xml" ContentType="application/vnd.openxmlformats-officedocument.presentationml.notesSlide+xml"/>
  <Override PartName="/ppt/embeddings/oleObject47.bin" ContentType="application/vnd.openxmlformats-officedocument.oleObject"/>
  <Override PartName="/ppt/notesSlides/notesSlide64.xml" ContentType="application/vnd.openxmlformats-officedocument.presentationml.notesSlide+xml"/>
  <Override PartName="/ppt/embeddings/oleObject48.bin" ContentType="application/vnd.openxmlformats-officedocument.oleObject"/>
  <Override PartName="/ppt/notesSlides/notesSlide65.xml" ContentType="application/vnd.openxmlformats-officedocument.presentationml.notesSlide+xml"/>
  <Override PartName="/ppt/embeddings/oleObject49.bin" ContentType="application/vnd.openxmlformats-officedocument.oleObject"/>
  <Override PartName="/ppt/notesSlides/notesSlide66.xml" ContentType="application/vnd.openxmlformats-officedocument.presentationml.notesSlide+xml"/>
  <Override PartName="/ppt/embeddings/oleObject50.bin" ContentType="application/vnd.openxmlformats-officedocument.oleObject"/>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19"/>
  </p:notesMasterIdLst>
  <p:handoutMasterIdLst>
    <p:handoutMasterId r:id="rId120"/>
  </p:handoutMasterIdLst>
  <p:sldIdLst>
    <p:sldId id="537" r:id="rId5"/>
    <p:sldId id="663" r:id="rId6"/>
    <p:sldId id="664" r:id="rId7"/>
    <p:sldId id="538" r:id="rId8"/>
    <p:sldId id="665" r:id="rId9"/>
    <p:sldId id="539" r:id="rId10"/>
    <p:sldId id="540" r:id="rId11"/>
    <p:sldId id="541" r:id="rId12"/>
    <p:sldId id="542" r:id="rId13"/>
    <p:sldId id="543" r:id="rId14"/>
    <p:sldId id="544" r:id="rId15"/>
    <p:sldId id="545" r:id="rId16"/>
    <p:sldId id="578" r:id="rId17"/>
    <p:sldId id="579" r:id="rId18"/>
    <p:sldId id="580" r:id="rId19"/>
    <p:sldId id="581" r:id="rId20"/>
    <p:sldId id="582" r:id="rId21"/>
    <p:sldId id="583" r:id="rId22"/>
    <p:sldId id="552" r:id="rId23"/>
    <p:sldId id="553" r:id="rId24"/>
    <p:sldId id="670" r:id="rId25"/>
    <p:sldId id="584" r:id="rId26"/>
    <p:sldId id="677" r:id="rId27"/>
    <p:sldId id="555" r:id="rId28"/>
    <p:sldId id="556" r:id="rId29"/>
    <p:sldId id="557" r:id="rId30"/>
    <p:sldId id="558" r:id="rId31"/>
    <p:sldId id="559" r:id="rId32"/>
    <p:sldId id="667" r:id="rId33"/>
    <p:sldId id="668" r:id="rId34"/>
    <p:sldId id="669" r:id="rId35"/>
    <p:sldId id="657" r:id="rId36"/>
    <p:sldId id="656" r:id="rId37"/>
    <p:sldId id="564" r:id="rId38"/>
    <p:sldId id="565" r:id="rId39"/>
    <p:sldId id="566" r:id="rId40"/>
    <p:sldId id="567" r:id="rId41"/>
    <p:sldId id="568" r:id="rId42"/>
    <p:sldId id="569" r:id="rId43"/>
    <p:sldId id="570" r:id="rId44"/>
    <p:sldId id="563" r:id="rId45"/>
    <p:sldId id="593" r:id="rId46"/>
    <p:sldId id="591" r:id="rId47"/>
    <p:sldId id="592" r:id="rId48"/>
    <p:sldId id="588" r:id="rId49"/>
    <p:sldId id="590" r:id="rId50"/>
    <p:sldId id="589" r:id="rId51"/>
    <p:sldId id="594" r:id="rId52"/>
    <p:sldId id="595" r:id="rId53"/>
    <p:sldId id="596" r:id="rId54"/>
    <p:sldId id="597" r:id="rId55"/>
    <p:sldId id="598" r:id="rId56"/>
    <p:sldId id="599" r:id="rId57"/>
    <p:sldId id="572" r:id="rId58"/>
    <p:sldId id="658" r:id="rId59"/>
    <p:sldId id="602" r:id="rId60"/>
    <p:sldId id="603" r:id="rId61"/>
    <p:sldId id="605" r:id="rId62"/>
    <p:sldId id="604" r:id="rId63"/>
    <p:sldId id="606" r:id="rId64"/>
    <p:sldId id="607" r:id="rId65"/>
    <p:sldId id="608" r:id="rId66"/>
    <p:sldId id="609" r:id="rId67"/>
    <p:sldId id="610" r:id="rId68"/>
    <p:sldId id="611" r:id="rId69"/>
    <p:sldId id="613" r:id="rId70"/>
    <p:sldId id="612" r:id="rId71"/>
    <p:sldId id="614" r:id="rId72"/>
    <p:sldId id="615" r:id="rId73"/>
    <p:sldId id="659" r:id="rId74"/>
    <p:sldId id="662" r:id="rId75"/>
    <p:sldId id="574" r:id="rId76"/>
    <p:sldId id="616" r:id="rId77"/>
    <p:sldId id="617" r:id="rId78"/>
    <p:sldId id="620" r:id="rId79"/>
    <p:sldId id="618" r:id="rId80"/>
    <p:sldId id="622" r:id="rId81"/>
    <p:sldId id="623" r:id="rId82"/>
    <p:sldId id="619" r:id="rId83"/>
    <p:sldId id="625" r:id="rId84"/>
    <p:sldId id="626" r:id="rId85"/>
    <p:sldId id="627" r:id="rId86"/>
    <p:sldId id="628" r:id="rId87"/>
    <p:sldId id="630" r:id="rId88"/>
    <p:sldId id="631" r:id="rId89"/>
    <p:sldId id="632" r:id="rId90"/>
    <p:sldId id="636" r:id="rId91"/>
    <p:sldId id="633" r:id="rId92"/>
    <p:sldId id="639" r:id="rId93"/>
    <p:sldId id="640" r:id="rId94"/>
    <p:sldId id="641" r:id="rId95"/>
    <p:sldId id="642" r:id="rId96"/>
    <p:sldId id="643" r:id="rId97"/>
    <p:sldId id="644" r:id="rId98"/>
    <p:sldId id="660" r:id="rId99"/>
    <p:sldId id="624" r:id="rId100"/>
    <p:sldId id="645" r:id="rId101"/>
    <p:sldId id="647" r:id="rId102"/>
    <p:sldId id="646" r:id="rId103"/>
    <p:sldId id="648" r:id="rId104"/>
    <p:sldId id="649" r:id="rId105"/>
    <p:sldId id="673" r:id="rId106"/>
    <p:sldId id="650" r:id="rId107"/>
    <p:sldId id="661" r:id="rId108"/>
    <p:sldId id="573" r:id="rId109"/>
    <p:sldId id="652" r:id="rId110"/>
    <p:sldId id="675" r:id="rId111"/>
    <p:sldId id="676" r:id="rId112"/>
    <p:sldId id="651" r:id="rId113"/>
    <p:sldId id="655" r:id="rId114"/>
    <p:sldId id="671" r:id="rId115"/>
    <p:sldId id="666" r:id="rId116"/>
    <p:sldId id="269" r:id="rId117"/>
    <p:sldId id="577"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04CA"/>
    <a:srgbClr val="D56CD9"/>
    <a:srgbClr val="C07F99"/>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1" autoAdjust="0"/>
    <p:restoredTop sz="76021" autoAdjust="0"/>
  </p:normalViewPr>
  <p:slideViewPr>
    <p:cSldViewPr snapToGrid="0">
      <p:cViewPr>
        <p:scale>
          <a:sx n="66" d="100"/>
          <a:sy n="66" d="100"/>
        </p:scale>
        <p:origin x="-1056" y="-19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handoutMaster" Target="handoutMasters/handoutMaster1.xml"/><Relationship Id="rId121" Type="http://schemas.openxmlformats.org/officeDocument/2006/relationships/printerSettings" Target="printerSettings/printerSettings1.bin"/><Relationship Id="rId122" Type="http://schemas.openxmlformats.org/officeDocument/2006/relationships/presProps" Target="presProps.xml"/><Relationship Id="rId123" Type="http://schemas.openxmlformats.org/officeDocument/2006/relationships/viewProps" Target="viewProps.xml"/><Relationship Id="rId124" Type="http://schemas.openxmlformats.org/officeDocument/2006/relationships/theme" Target="theme/theme1.xml"/><Relationship Id="rId125"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notesMaster" Target="notesMasters/notesMaster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 Id="rId2"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17.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emf"/><Relationship Id="rId6" Type="http://schemas.openxmlformats.org/officeDocument/2006/relationships/image" Target="../media/image25.emf"/><Relationship Id="rId1" Type="http://schemas.openxmlformats.org/officeDocument/2006/relationships/image" Target="../media/image20.emf"/><Relationship Id="rId2" Type="http://schemas.openxmlformats.org/officeDocument/2006/relationships/image" Target="../media/image2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7.emf"/><Relationship Id="rId2" Type="http://schemas.openxmlformats.org/officeDocument/2006/relationships/image" Target="../media/image28.emf"/><Relationship Id="rId3" Type="http://schemas.openxmlformats.org/officeDocument/2006/relationships/image" Target="../media/image2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0.emf"/><Relationship Id="rId2" Type="http://schemas.openxmlformats.org/officeDocument/2006/relationships/image" Target="../media/image31.emf"/><Relationship Id="rId3" Type="http://schemas.openxmlformats.org/officeDocument/2006/relationships/image" Target="../media/image3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 Id="rId2"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1" Type="http://schemas.openxmlformats.org/officeDocument/2006/relationships/image" Target="../media/image34.emf"/><Relationship Id="rId2" Type="http://schemas.openxmlformats.org/officeDocument/2006/relationships/image" Target="../media/image3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5.emf"/><Relationship Id="rId3" Type="http://schemas.openxmlformats.org/officeDocument/2006/relationships/image" Target="../media/image3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9.emf"/><Relationship Id="rId1" Type="http://schemas.openxmlformats.org/officeDocument/2006/relationships/image" Target="../media/image45.emf"/><Relationship Id="rId2" Type="http://schemas.openxmlformats.org/officeDocument/2006/relationships/image" Target="../media/image4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 Id="rId2"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emf"/><Relationship Id="rId2"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emf"/><Relationship Id="rId2"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emf"/><Relationship Id="rId2"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Segoe UI Light"/>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latin typeface="Segoe UI Light"/>
              </a:rPr>
              <a:pPr/>
              <a:t>7/21/16</a:t>
            </a:fld>
            <a:endParaRPr lang="en-US" dirty="0">
              <a:latin typeface="Segoe UI Light"/>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Segoe UI Light"/>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latin typeface="Segoe UI Light"/>
              </a:rPr>
              <a:pPr/>
              <a:t>‹#›</a:t>
            </a:fld>
            <a:endParaRPr lang="en-US" dirty="0">
              <a:latin typeface="Segoe UI Light"/>
            </a:endParaRPr>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a:defRPr>
            </a:lvl1pPr>
          </a:lstStyle>
          <a:p>
            <a:fld id="{DA005A0C-54D9-45AA-87D4-C551D08DFCE1}" type="datetimeFigureOut">
              <a:rPr lang="en-US" smtClean="0"/>
              <a:pPr/>
              <a:t>7/21/16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a:defRPr>
            </a:lvl1pPr>
          </a:lstStyle>
          <a:p>
            <a:fld id="{4CFD207A-07DF-40AD-A916-9872E089CE7A}" type="slidenum">
              <a:rPr lang="en-US" smtClean="0"/>
              <a:pPr/>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a:ea typeface="+mn-ea"/>
        <a:cs typeface="+mn-cs"/>
      </a:defRPr>
    </a:lvl1pPr>
    <a:lvl2pPr marL="457200" algn="l" defTabSz="914400" rtl="0" eaLnBrk="1" latinLnBrk="0" hangingPunct="1">
      <a:defRPr sz="1200" kern="1200">
        <a:solidFill>
          <a:schemeClr val="tx1"/>
        </a:solidFill>
        <a:latin typeface="Segoe UI Light"/>
        <a:ea typeface="+mn-ea"/>
        <a:cs typeface="+mn-cs"/>
      </a:defRPr>
    </a:lvl2pPr>
    <a:lvl3pPr marL="914400" algn="l" defTabSz="914400" rtl="0" eaLnBrk="1" latinLnBrk="0" hangingPunct="1">
      <a:defRPr sz="1200" kern="1200">
        <a:solidFill>
          <a:schemeClr val="tx1"/>
        </a:solidFill>
        <a:latin typeface="Segoe UI Light"/>
        <a:ea typeface="+mn-ea"/>
        <a:cs typeface="+mn-cs"/>
      </a:defRPr>
    </a:lvl3pPr>
    <a:lvl4pPr marL="1371600" algn="l" defTabSz="914400" rtl="0" eaLnBrk="1" latinLnBrk="0" hangingPunct="1">
      <a:defRPr sz="1200" kern="1200">
        <a:solidFill>
          <a:schemeClr val="tx1"/>
        </a:solidFill>
        <a:latin typeface="Segoe UI Light"/>
        <a:ea typeface="+mn-ea"/>
        <a:cs typeface="+mn-cs"/>
      </a:defRPr>
    </a:lvl4pPr>
    <a:lvl5pPr marL="1828800" algn="l" defTabSz="914400" rtl="0" eaLnBrk="1" latinLnBrk="0" hangingPunct="1">
      <a:defRPr sz="1200" kern="1200">
        <a:solidFill>
          <a:schemeClr val="tx1"/>
        </a:solidFill>
        <a:latin typeface="Segoe UI Ligh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5525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a:t>
            </a:r>
            <a:r>
              <a:rPr lang="en-US" baseline="0" dirty="0" smtClean="0"/>
              <a:t> we need to do this for every pixel in the image. So let’s do it.</a:t>
            </a:r>
            <a:endParaRPr lang="en-US" dirty="0" smtClean="0"/>
          </a:p>
          <a:p>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10</a:t>
            </a:fld>
            <a:endParaRPr lang="en-US"/>
          </a:p>
        </p:txBody>
      </p:sp>
    </p:spTree>
    <p:extLst>
      <p:ext uri="{BB962C8B-B14F-4D97-AF65-F5344CB8AC3E}">
        <p14:creationId xmlns:p14="http://schemas.microsoft.com/office/powerpoint/2010/main" val="38604799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click</a:t>
            </a:r>
          </a:p>
          <a:p>
            <a:r>
              <a:rPr lang="en-US" dirty="0" smtClean="0"/>
              <a:t>Packman</a:t>
            </a:r>
            <a:r>
              <a:rPr lang="en-US" baseline="0" dirty="0" smtClean="0"/>
              <a:t> on a sandy beach.</a:t>
            </a:r>
            <a:endParaRPr lang="en-US" dirty="0" smtClean="0"/>
          </a:p>
          <a:p>
            <a:r>
              <a:rPr lang="en-US" dirty="0" smtClean="0"/>
              <a:t>When</a:t>
            </a:r>
            <a:r>
              <a:rPr lang="en-US" baseline="0" dirty="0" smtClean="0"/>
              <a:t> you do erosion, it gets rid of all the sand. All of this little kind of salt noise. But it also gets rid of the outer part of packman. But then the dilation should sort of put it back. Put the outer layer back, but it won’t put the sand back.</a:t>
            </a:r>
            <a:endParaRPr lang="en-US" dirty="0" smtClean="0"/>
          </a:p>
          <a:p>
            <a:endParaRPr lang="en-US" dirty="0" smtClean="0"/>
          </a:p>
          <a:p>
            <a:r>
              <a:rPr lang="en-US" dirty="0" smtClean="0"/>
              <a:t>http://</a:t>
            </a:r>
            <a:r>
              <a:rPr lang="en-US" dirty="0" err="1" smtClean="0"/>
              <a:t>homepages.inf.ed.ac.uk</a:t>
            </a:r>
            <a:r>
              <a:rPr lang="en-US" dirty="0" smtClean="0"/>
              <a:t>/</a:t>
            </a:r>
            <a:r>
              <a:rPr lang="en-US" dirty="0" err="1" smtClean="0"/>
              <a:t>rbf</a:t>
            </a:r>
            <a:r>
              <a:rPr lang="en-US" dirty="0" smtClean="0"/>
              <a:t>/HIPR2/</a:t>
            </a:r>
            <a:r>
              <a:rPr lang="en-US" dirty="0" err="1" smtClean="0"/>
              <a:t>open.htm</a:t>
            </a:r>
            <a:endParaRPr lang="en-US" dirty="0" smtClean="0"/>
          </a:p>
          <a:p>
            <a:r>
              <a:rPr lang="en-US" dirty="0" smtClean="0"/>
              <a:t>http://</a:t>
            </a:r>
            <a:r>
              <a:rPr lang="en-US" dirty="0" err="1" smtClean="0"/>
              <a:t>www.cse.psu.edu</a:t>
            </a:r>
            <a:r>
              <a:rPr lang="en-US" dirty="0" smtClean="0"/>
              <a:t>/~rtc12/CSE486/lecture06.pdf</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105</a:t>
            </a:fld>
            <a:endParaRPr lang="en-US" dirty="0"/>
          </a:p>
        </p:txBody>
      </p:sp>
    </p:spTree>
    <p:extLst>
      <p:ext uri="{BB962C8B-B14F-4D97-AF65-F5344CB8AC3E}">
        <p14:creationId xmlns:p14="http://schemas.microsoft.com/office/powerpoint/2010/main" val="5296623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106</a:t>
            </a:fld>
            <a:endParaRPr lang="en-US" dirty="0"/>
          </a:p>
        </p:txBody>
      </p:sp>
    </p:spTree>
    <p:extLst>
      <p:ext uri="{BB962C8B-B14F-4D97-AF65-F5344CB8AC3E}">
        <p14:creationId xmlns:p14="http://schemas.microsoft.com/office/powerpoint/2010/main" val="5296623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Erosion - look at the eye, it’s more</a:t>
            </a:r>
            <a:r>
              <a:rPr lang="en-US" baseline="0" dirty="0" smtClean="0"/>
              <a:t> open. Also the little eyebrow area, and some of the chin area. The stuff on the chin wont’ come back when we do dilation. The eye will recover nicely.</a:t>
            </a:r>
          </a:p>
          <a:p>
            <a:r>
              <a:rPr lang="en-US" baseline="0" dirty="0" smtClean="0"/>
              <a:t>now do dilation to get the opening operator.</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107</a:t>
            </a:fld>
            <a:endParaRPr lang="en-US" dirty="0"/>
          </a:p>
        </p:txBody>
      </p:sp>
    </p:spTree>
    <p:extLst>
      <p:ext uri="{BB962C8B-B14F-4D97-AF65-F5344CB8AC3E}">
        <p14:creationId xmlns:p14="http://schemas.microsoft.com/office/powerpoint/2010/main" val="308951772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there it is. So the eye looks the same again, same with the eyebrow. </a:t>
            </a:r>
          </a:p>
          <a:p>
            <a:r>
              <a:rPr lang="en-US" dirty="0" smtClean="0"/>
              <a:t>But some of the little salt</a:t>
            </a:r>
            <a:r>
              <a:rPr lang="en-US" baseline="0" dirty="0" smtClean="0"/>
              <a:t> noise is gone *flip back and forth*</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108</a:t>
            </a:fld>
            <a:endParaRPr lang="en-US" dirty="0"/>
          </a:p>
        </p:txBody>
      </p:sp>
    </p:spTree>
    <p:extLst>
      <p:ext uri="{BB962C8B-B14F-4D97-AF65-F5344CB8AC3E}">
        <p14:creationId xmlns:p14="http://schemas.microsoft.com/office/powerpoint/2010/main" val="358899016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closing operator is dilation followed by erosion. There’s packman again, but this time the noise is on a lighter surface, so this is pepper noise, rather than salt noise. And then when we do dilation, the white part is going to expand and get rid of all the pepper noise, but it’s also going to eat a layer of pixels around packman. So then when we do erosion, it puts that outer layer back around packman, but doesn’t put back the pepper noise.</a:t>
            </a:r>
            <a:endParaRPr lang="en-US" dirty="0" smtClean="0"/>
          </a:p>
          <a:p>
            <a:endParaRPr lang="en-US" dirty="0" smtClean="0"/>
          </a:p>
          <a:p>
            <a:endParaRPr lang="en-US" dirty="0" smtClean="0"/>
          </a:p>
          <a:p>
            <a:endParaRPr lang="en-US" dirty="0" smtClean="0"/>
          </a:p>
          <a:p>
            <a:endParaRPr lang="en-US" dirty="0" smtClean="0"/>
          </a:p>
          <a:p>
            <a:r>
              <a:rPr lang="en-US" dirty="0" smtClean="0"/>
              <a:t>http://</a:t>
            </a:r>
            <a:r>
              <a:rPr lang="en-US" dirty="0" err="1" smtClean="0"/>
              <a:t>homepages.inf.ed.ac.uk</a:t>
            </a:r>
            <a:r>
              <a:rPr lang="en-US" dirty="0" smtClean="0"/>
              <a:t>/</a:t>
            </a:r>
            <a:r>
              <a:rPr lang="en-US" dirty="0" err="1" smtClean="0"/>
              <a:t>rbf</a:t>
            </a:r>
            <a:r>
              <a:rPr lang="en-US" dirty="0" smtClean="0"/>
              <a:t>/HIPR2/</a:t>
            </a:r>
            <a:r>
              <a:rPr lang="en-US" dirty="0" err="1" smtClean="0"/>
              <a:t>open.htm</a:t>
            </a:r>
            <a:endParaRPr lang="en-US" dirty="0" smtClean="0"/>
          </a:p>
          <a:p>
            <a:r>
              <a:rPr lang="en-US" dirty="0" smtClean="0"/>
              <a:t>http://</a:t>
            </a:r>
            <a:r>
              <a:rPr lang="en-US" dirty="0" err="1" smtClean="0"/>
              <a:t>www.cse.psu.edu</a:t>
            </a:r>
            <a:r>
              <a:rPr lang="en-US" dirty="0" smtClean="0"/>
              <a:t>/~rtc12/CSE486/lecture06.pdf</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109</a:t>
            </a:fld>
            <a:endParaRPr lang="en-US" dirty="0"/>
          </a:p>
        </p:txBody>
      </p:sp>
    </p:spTree>
    <p:extLst>
      <p:ext uri="{BB962C8B-B14F-4D97-AF65-F5344CB8AC3E}">
        <p14:creationId xmlns:p14="http://schemas.microsoft.com/office/powerpoint/2010/main" val="5296623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hopefully you get something that looks like that. So closing removes pepper noise.</a:t>
            </a:r>
            <a:endParaRPr lang="en-US" dirty="0" smtClean="0"/>
          </a:p>
          <a:p>
            <a:endParaRPr lang="en-US" dirty="0" smtClean="0"/>
          </a:p>
          <a:p>
            <a:endParaRPr lang="en-US" dirty="0" smtClean="0"/>
          </a:p>
          <a:p>
            <a:r>
              <a:rPr lang="en-US" dirty="0" smtClean="0"/>
              <a:t>http://</a:t>
            </a:r>
            <a:r>
              <a:rPr lang="en-US" dirty="0" err="1" smtClean="0"/>
              <a:t>homepages.inf.ed.ac.uk</a:t>
            </a:r>
            <a:r>
              <a:rPr lang="en-US" dirty="0" smtClean="0"/>
              <a:t>/</a:t>
            </a:r>
            <a:r>
              <a:rPr lang="en-US" dirty="0" err="1" smtClean="0"/>
              <a:t>rbf</a:t>
            </a:r>
            <a:r>
              <a:rPr lang="en-US" dirty="0" smtClean="0"/>
              <a:t>/HIPR2/</a:t>
            </a:r>
            <a:r>
              <a:rPr lang="en-US" dirty="0" err="1" smtClean="0"/>
              <a:t>open.htm</a:t>
            </a:r>
            <a:endParaRPr lang="en-US" dirty="0" smtClean="0"/>
          </a:p>
          <a:p>
            <a:r>
              <a:rPr lang="en-US" dirty="0" smtClean="0"/>
              <a:t>http://</a:t>
            </a:r>
            <a:r>
              <a:rPr lang="en-US" dirty="0" err="1" smtClean="0"/>
              <a:t>www.cse.psu.edu</a:t>
            </a:r>
            <a:r>
              <a:rPr lang="en-US" dirty="0" smtClean="0"/>
              <a:t>/~rtc12/CSE486/lecture06.pdf</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110</a:t>
            </a:fld>
            <a:endParaRPr lang="en-US" dirty="0"/>
          </a:p>
        </p:txBody>
      </p:sp>
    </p:spTree>
    <p:extLst>
      <p:ext uri="{BB962C8B-B14F-4D97-AF65-F5344CB8AC3E}">
        <p14:creationId xmlns:p14="http://schemas.microsoft.com/office/powerpoint/2010/main" val="5296623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 it</a:t>
            </a:r>
            <a:r>
              <a:rPr lang="en-US" baseline="0" dirty="0" smtClean="0"/>
              <a:t> though that Steve’s eyes were pepper noise and colored them in. The dilation step must have colored in Steve’s eyes, and then the erosion step couldn’t recover them.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111</a:t>
            </a:fld>
            <a:endParaRPr lang="en-US" dirty="0"/>
          </a:p>
        </p:txBody>
      </p:sp>
    </p:spTree>
    <p:extLst>
      <p:ext uri="{BB962C8B-B14F-4D97-AF65-F5344CB8AC3E}">
        <p14:creationId xmlns:p14="http://schemas.microsoft.com/office/powerpoint/2010/main" val="3912914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need to put the </a:t>
            </a:r>
            <a:r>
              <a:rPr lang="en-US" baseline="0" dirty="0" err="1" smtClean="0"/>
              <a:t>gaussian</a:t>
            </a:r>
            <a:r>
              <a:rPr lang="en-US" baseline="0" dirty="0" smtClean="0"/>
              <a:t> at each spot on the image, take a weighted average of the pixels. T</a:t>
            </a:r>
            <a:r>
              <a:rPr lang="en-US" dirty="0" smtClean="0"/>
              <a:t>he pixels in the nearby</a:t>
            </a:r>
            <a:r>
              <a:rPr lang="en-US" baseline="0" dirty="0" smtClean="0"/>
              <a:t> area</a:t>
            </a:r>
            <a:r>
              <a:rPr lang="en-US" dirty="0" smtClean="0"/>
              <a:t> are each weighted according to the height of the </a:t>
            </a:r>
            <a:r>
              <a:rPr lang="en-US" dirty="0" err="1" smtClean="0"/>
              <a:t>gaussian</a:t>
            </a:r>
            <a:r>
              <a:rPr lang="en-US" dirty="0" smtClean="0"/>
              <a:t>.</a:t>
            </a:r>
            <a:r>
              <a:rPr lang="en-US" baseline="0" dirty="0" smtClean="0"/>
              <a:t> And that’ll be the new intensity for that point in the center. And we have to do this for all of the pixels, so we have to move that </a:t>
            </a:r>
            <a:r>
              <a:rPr lang="en-US" baseline="0" dirty="0" err="1" smtClean="0"/>
              <a:t>gaussian</a:t>
            </a:r>
            <a:r>
              <a:rPr lang="en-US" baseline="0" dirty="0" smtClean="0"/>
              <a:t> around the whole image, which is called a convolution. I’ll show you the result in a minute, but let’s just show you how to do the convolution</a:t>
            </a:r>
          </a:p>
        </p:txBody>
      </p:sp>
      <p:sp>
        <p:nvSpPr>
          <p:cNvPr id="4" name="Slide Number Placeholder 3"/>
          <p:cNvSpPr>
            <a:spLocks noGrp="1"/>
          </p:cNvSpPr>
          <p:nvPr>
            <p:ph type="sldNum" sz="quarter" idx="10"/>
          </p:nvPr>
        </p:nvSpPr>
        <p:spPr/>
        <p:txBody>
          <a:bodyPr/>
          <a:lstStyle/>
          <a:p>
            <a:fld id="{3F751D43-7239-D140-A516-1D14A94734AF}" type="slidenum">
              <a:rPr lang="en-US" smtClean="0"/>
              <a:t>11</a:t>
            </a:fld>
            <a:endParaRPr lang="en-US"/>
          </a:p>
        </p:txBody>
      </p:sp>
    </p:spTree>
    <p:extLst>
      <p:ext uri="{BB962C8B-B14F-4D97-AF65-F5344CB8AC3E}">
        <p14:creationId xmlns:p14="http://schemas.microsoft.com/office/powerpoint/2010/main" val="3860479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move it here, compute</a:t>
            </a:r>
            <a:r>
              <a:rPr lang="en-US" baseline="0" dirty="0" smtClean="0"/>
              <a:t> the weighted average, replace the intensity of the point in the center, and keep going.</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12</a:t>
            </a:fld>
            <a:endParaRPr lang="en-US"/>
          </a:p>
        </p:txBody>
      </p:sp>
    </p:spTree>
    <p:extLst>
      <p:ext uri="{BB962C8B-B14F-4D97-AF65-F5344CB8AC3E}">
        <p14:creationId xmlns:p14="http://schemas.microsoft.com/office/powerpoint/2010/main" val="3860479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13</a:t>
            </a:fld>
            <a:endParaRPr lang="en-US"/>
          </a:p>
        </p:txBody>
      </p:sp>
    </p:spTree>
    <p:extLst>
      <p:ext uri="{BB962C8B-B14F-4D97-AF65-F5344CB8AC3E}">
        <p14:creationId xmlns:p14="http://schemas.microsoft.com/office/powerpoint/2010/main" val="3860479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14</a:t>
            </a:fld>
            <a:endParaRPr lang="en-US"/>
          </a:p>
        </p:txBody>
      </p:sp>
    </p:spTree>
    <p:extLst>
      <p:ext uri="{BB962C8B-B14F-4D97-AF65-F5344CB8AC3E}">
        <p14:creationId xmlns:p14="http://schemas.microsoft.com/office/powerpoint/2010/main" val="3860479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15</a:t>
            </a:fld>
            <a:endParaRPr lang="en-US"/>
          </a:p>
        </p:txBody>
      </p:sp>
    </p:spTree>
    <p:extLst>
      <p:ext uri="{BB962C8B-B14F-4D97-AF65-F5344CB8AC3E}">
        <p14:creationId xmlns:p14="http://schemas.microsoft.com/office/powerpoint/2010/main" val="3860479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16</a:t>
            </a:fld>
            <a:endParaRPr lang="en-US"/>
          </a:p>
        </p:txBody>
      </p:sp>
    </p:spTree>
    <p:extLst>
      <p:ext uri="{BB962C8B-B14F-4D97-AF65-F5344CB8AC3E}">
        <p14:creationId xmlns:p14="http://schemas.microsoft.com/office/powerpoint/2010/main" val="3860479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17</a:t>
            </a:fld>
            <a:endParaRPr lang="en-US"/>
          </a:p>
        </p:txBody>
      </p:sp>
    </p:spTree>
    <p:extLst>
      <p:ext uri="{BB962C8B-B14F-4D97-AF65-F5344CB8AC3E}">
        <p14:creationId xmlns:p14="http://schemas.microsoft.com/office/powerpoint/2010/main" val="3860479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18</a:t>
            </a:fld>
            <a:endParaRPr lang="en-US"/>
          </a:p>
        </p:txBody>
      </p:sp>
    </p:spTree>
    <p:extLst>
      <p:ext uri="{BB962C8B-B14F-4D97-AF65-F5344CB8AC3E}">
        <p14:creationId xmlns:p14="http://schemas.microsoft.com/office/powerpoint/2010/main" val="3860479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keep doing it across the whole</a:t>
            </a:r>
            <a:r>
              <a:rPr lang="en-US" baseline="0" dirty="0" smtClean="0"/>
              <a:t> image. That’s a convolution.</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19</a:t>
            </a:fld>
            <a:endParaRPr lang="en-US"/>
          </a:p>
        </p:txBody>
      </p:sp>
    </p:spTree>
    <p:extLst>
      <p:ext uri="{BB962C8B-B14F-4D97-AF65-F5344CB8AC3E}">
        <p14:creationId xmlns:p14="http://schemas.microsoft.com/office/powerpoint/2010/main" val="3860479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world</a:t>
            </a:r>
            <a:r>
              <a:rPr lang="en-US" baseline="0" dirty="0" smtClean="0"/>
              <a:t> is full of images.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a:t>
            </a:fld>
            <a:endParaRPr lang="en-US" dirty="0"/>
          </a:p>
        </p:txBody>
      </p:sp>
    </p:spTree>
    <p:extLst>
      <p:ext uri="{BB962C8B-B14F-4D97-AF65-F5344CB8AC3E}">
        <p14:creationId xmlns:p14="http://schemas.microsoft.com/office/powerpoint/2010/main" val="1365834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 the new image that we get perhaps looks something like this, it’s a very smoothed out</a:t>
            </a:r>
            <a:r>
              <a:rPr lang="en-US" baseline="0" dirty="0" smtClean="0"/>
              <a:t> version of the noisy image.</a:t>
            </a:r>
          </a:p>
          <a:p>
            <a:r>
              <a:rPr lang="en-US" baseline="0" dirty="0" smtClean="0"/>
              <a:t>Now I will warn you that if you make the width of the </a:t>
            </a:r>
            <a:r>
              <a:rPr lang="en-US" baseline="0" dirty="0" err="1" smtClean="0"/>
              <a:t>gaussian</a:t>
            </a:r>
            <a:r>
              <a:rPr lang="en-US" baseline="0" dirty="0" smtClean="0"/>
              <a:t> too big, it’ll smooth everything out too much and it’ll look weird. If you have too narrow a bandwidth, it just won’t </a:t>
            </a:r>
            <a:r>
              <a:rPr lang="en-US" baseline="0" dirty="0" err="1" smtClean="0"/>
              <a:t>denoise</a:t>
            </a:r>
            <a:r>
              <a:rPr lang="en-US" baseline="0" dirty="0" smtClean="0"/>
              <a:t> it enough.</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20</a:t>
            </a:fld>
            <a:endParaRPr lang="en-US"/>
          </a:p>
        </p:txBody>
      </p:sp>
    </p:spTree>
    <p:extLst>
      <p:ext uri="{BB962C8B-B14F-4D97-AF65-F5344CB8AC3E}">
        <p14:creationId xmlns:p14="http://schemas.microsoft.com/office/powerpoint/2010/main" val="3860479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Ok so that technique works.</a:t>
            </a:r>
            <a:r>
              <a:rPr lang="en-US" baseline="0" dirty="0" smtClean="0"/>
              <a:t> But another issue it has is that it blurs things you don’t really want blurred, like lines and edges and little details you might want to keep. So let’s try some other stuff. Let’s try an alternative approach to convolving with a </a:t>
            </a:r>
            <a:r>
              <a:rPr lang="en-US" baseline="0" dirty="0" err="1" smtClean="0"/>
              <a:t>gaussian</a:t>
            </a:r>
            <a:r>
              <a:rPr lang="en-US" baseline="0" dirty="0" smtClean="0"/>
              <a:t>. We’ll try what’s called a median filter next.</a:t>
            </a:r>
            <a:endParaRPr lang="en-US" dirty="0" smtClean="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21</a:t>
            </a:fld>
            <a:endParaRPr lang="en-US" dirty="0"/>
          </a:p>
        </p:txBody>
      </p:sp>
    </p:spTree>
    <p:extLst>
      <p:ext uri="{BB962C8B-B14F-4D97-AF65-F5344CB8AC3E}">
        <p14:creationId xmlns:p14="http://schemas.microsoft.com/office/powerpoint/2010/main" val="4215698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that technique works.</a:t>
            </a:r>
            <a:r>
              <a:rPr lang="en-US" baseline="0" dirty="0" smtClean="0"/>
              <a:t> But another issue it has is that it blurs things you don’t really want blurred, like lines and edges and little details you might want to keep. So let’s try some other stuff. Let’s try an alternative approach to convolving with a </a:t>
            </a:r>
            <a:r>
              <a:rPr lang="en-US" baseline="0" dirty="0" err="1" smtClean="0"/>
              <a:t>gaussian</a:t>
            </a:r>
            <a:r>
              <a:rPr lang="en-US" baseline="0" dirty="0" smtClean="0"/>
              <a:t>. We’ll try what’s called a median filter next.</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22</a:t>
            </a:fld>
            <a:endParaRPr lang="en-US"/>
          </a:p>
        </p:txBody>
      </p:sp>
    </p:spTree>
    <p:extLst>
      <p:ext uri="{BB962C8B-B14F-4D97-AF65-F5344CB8AC3E}">
        <p14:creationId xmlns:p14="http://schemas.microsoft.com/office/powerpoint/2010/main" val="3860479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median filter, instead</a:t>
            </a:r>
            <a:r>
              <a:rPr lang="en-US" baseline="0" dirty="0" smtClean="0"/>
              <a:t> of taking the average or weighted average of the pixel intensities, we compute the median of the intensities. So why would we want to compute the median rather than computing a weighted average? That seemed like such a good idea at the time. And the answer has to do with preserving edges. Gaussian filters don’t preserve edges, they just blur them out. So what would a median filter do?</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24</a:t>
            </a:fld>
            <a:endParaRPr lang="en-US"/>
          </a:p>
        </p:txBody>
      </p:sp>
    </p:spTree>
    <p:extLst>
      <p:ext uri="{BB962C8B-B14F-4D97-AF65-F5344CB8AC3E}">
        <p14:creationId xmlns:p14="http://schemas.microsoft.com/office/powerpoint/2010/main" val="3860479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So I have a question for you. For this pixel right here, we</a:t>
            </a:r>
            <a:r>
              <a:rPr lang="en-US" baseline="0" dirty="0" smtClean="0"/>
              <a:t> know a weighted average would do. But what would a median filter do? We really want this pixel to stay dark because it’s in a dark region. So would the median here be dark or light?</a:t>
            </a:r>
            <a:endParaRPr lang="en-US" dirty="0" smtClean="0"/>
          </a:p>
          <a:p>
            <a:r>
              <a:rPr lang="en-US" dirty="0" smtClean="0"/>
              <a:t>It’s dark. and in fact none of the light pixel</a:t>
            </a:r>
            <a:r>
              <a:rPr lang="en-US" baseline="0" dirty="0" smtClean="0"/>
              <a:t> values will matter because we’re computing the median. The median is the middle value. So it doesn’t matter how light the light part is.</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25</a:t>
            </a:fld>
            <a:endParaRPr lang="en-US"/>
          </a:p>
        </p:txBody>
      </p:sp>
    </p:spTree>
    <p:extLst>
      <p:ext uri="{BB962C8B-B14F-4D97-AF65-F5344CB8AC3E}">
        <p14:creationId xmlns:p14="http://schemas.microsoft.com/office/powerpoint/2010/main" val="1873074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if this part</a:t>
            </a:r>
            <a:r>
              <a:rPr lang="en-US" baseline="0" dirty="0" smtClean="0"/>
              <a:t> is bright white, it won’t affect the median value. B</a:t>
            </a:r>
            <a:r>
              <a:rPr lang="en-US" dirty="0" smtClean="0"/>
              <a:t>ut it would affect the mean. And here this dot</a:t>
            </a:r>
            <a:r>
              <a:rPr lang="en-US" baseline="0" dirty="0" smtClean="0"/>
              <a:t> is pretty close to the boundary between light and dark. And we’ll still call it dark. Which it should be. And the same thing will happen with all of these dark points. They’ll all get colored dark. As long as they are more than half a square away from the edge there, the median will be dark.</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26</a:t>
            </a:fld>
            <a:endParaRPr lang="en-US"/>
          </a:p>
        </p:txBody>
      </p:sp>
    </p:spTree>
    <p:extLst>
      <p:ext uri="{BB962C8B-B14F-4D97-AF65-F5344CB8AC3E}">
        <p14:creationId xmlns:p14="http://schemas.microsoft.com/office/powerpoint/2010/main" val="22183772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whole thing</a:t>
            </a:r>
            <a:r>
              <a:rPr lang="en-US" baseline="0" dirty="0" smtClean="0"/>
              <a:t> will be dark. *click* and the rest will be light *click*. And *Read*</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27</a:t>
            </a:fld>
            <a:endParaRPr lang="en-US"/>
          </a:p>
        </p:txBody>
      </p:sp>
    </p:spTree>
    <p:extLst>
      <p:ext uri="{BB962C8B-B14F-4D97-AF65-F5344CB8AC3E}">
        <p14:creationId xmlns:p14="http://schemas.microsoft.com/office/powerpoint/2010/main" val="1873074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a:t>
            </a:r>
            <a:r>
              <a:rPr lang="en-US" baseline="0" dirty="0" smtClean="0"/>
              <a:t> here’s a version of </a:t>
            </a:r>
            <a:r>
              <a:rPr lang="en-US" baseline="0" dirty="0" err="1" smtClean="0"/>
              <a:t>steve</a:t>
            </a:r>
            <a:r>
              <a:rPr lang="en-US" baseline="0" dirty="0" smtClean="0"/>
              <a:t> with the median filter. </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28</a:t>
            </a:fld>
            <a:endParaRPr lang="en-US"/>
          </a:p>
        </p:txBody>
      </p:sp>
    </p:spTree>
    <p:extLst>
      <p:ext uri="{BB962C8B-B14F-4D97-AF65-F5344CB8AC3E}">
        <p14:creationId xmlns:p14="http://schemas.microsoft.com/office/powerpoint/2010/main" val="1873074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here’s with the </a:t>
            </a:r>
            <a:r>
              <a:rPr lang="en-US" dirty="0" err="1" smtClean="0"/>
              <a:t>gaussian</a:t>
            </a:r>
            <a:r>
              <a:rPr lang="en-US" dirty="0" smtClean="0"/>
              <a:t> filter – using</a:t>
            </a:r>
            <a:r>
              <a:rPr lang="en-US" baseline="0" dirty="0" smtClean="0"/>
              <a:t> the same size filter - </a:t>
            </a:r>
            <a:r>
              <a:rPr lang="en-US" dirty="0" smtClean="0"/>
              <a:t>let’s try to look at the difference. It’s kind of hard to see it</a:t>
            </a:r>
            <a:r>
              <a:rPr lang="en-US" baseline="0" dirty="0" smtClean="0"/>
              <a:t> if I’m looking at the whole picture, so let’s zoom in to get a detailed view.</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29</a:t>
            </a:fld>
            <a:endParaRPr lang="en-US"/>
          </a:p>
        </p:txBody>
      </p:sp>
    </p:spTree>
    <p:extLst>
      <p:ext uri="{BB962C8B-B14F-4D97-AF65-F5344CB8AC3E}">
        <p14:creationId xmlns:p14="http://schemas.microsoft.com/office/powerpoint/2010/main" val="1873074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zoom</a:t>
            </a:r>
            <a:r>
              <a:rPr lang="en-US" baseline="0" dirty="0" smtClean="0"/>
              <a:t> into this little corner of the picture. And zoom in.</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30</a:t>
            </a:fld>
            <a:endParaRPr lang="en-US"/>
          </a:p>
        </p:txBody>
      </p:sp>
    </p:spTree>
    <p:extLst>
      <p:ext uri="{BB962C8B-B14F-4D97-AF65-F5344CB8AC3E}">
        <p14:creationId xmlns:p14="http://schemas.microsoft.com/office/powerpoint/2010/main" val="1873074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reducing noise is really important. Not</a:t>
            </a:r>
            <a:r>
              <a:rPr lang="en-US" baseline="0" dirty="0" smtClean="0"/>
              <a:t> just to make images look nicer visually, but also for detecting what objects are inside the images. I can imagine a self-driving car trying to reduce noise from the rain on its camera to identify where the center line of the road and the curb is.</a:t>
            </a:r>
          </a:p>
          <a:p>
            <a:r>
              <a:rPr lang="en-US" baseline="0" dirty="0" smtClean="0"/>
              <a:t>*2 finding interesting features. The interesting features try to help you discern what the essence of the image is. It’s a way to summarize the image in the way that you need it for some </a:t>
            </a:r>
            <a:r>
              <a:rPr lang="en-US" baseline="0" smtClean="0"/>
              <a:t>other purpose.</a:t>
            </a:r>
            <a:endParaRPr lang="en-US" dirty="0" smtClean="0"/>
          </a:p>
          <a:p>
            <a:r>
              <a:rPr lang="en-US" dirty="0" smtClean="0"/>
              <a:t>*3 finding out what’s inside the image</a:t>
            </a:r>
          </a:p>
          <a:p>
            <a:r>
              <a:rPr lang="en-US" dirty="0" smtClean="0"/>
              <a:t>There are a lot of other things we can do with images, but these are the ones</a:t>
            </a:r>
            <a:r>
              <a:rPr lang="en-US" baseline="0" dirty="0" smtClean="0"/>
              <a:t> we’re doing to focus on here.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a:t>
            </a:fld>
            <a:endParaRPr lang="en-US" dirty="0"/>
          </a:p>
        </p:txBody>
      </p:sp>
    </p:spTree>
    <p:extLst>
      <p:ext uri="{BB962C8B-B14F-4D97-AF65-F5344CB8AC3E}">
        <p14:creationId xmlns:p14="http://schemas.microsoft.com/office/powerpoint/2010/main" val="3056462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 </a:t>
            </a:r>
            <a:r>
              <a:rPr lang="en-US" baseline="0" dirty="0" err="1" smtClean="0"/>
              <a:t>gaussian</a:t>
            </a:r>
            <a:r>
              <a:rPr lang="en-US" baseline="0" dirty="0" smtClean="0"/>
              <a:t> filter looks, well, blurry, and the median one looks much better. You can actually see hairs in there. Some of this could be adjusted by fiddling with the sizes or bandwidths of the filters, but you get the idea.</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31</a:t>
            </a:fld>
            <a:endParaRPr lang="en-US"/>
          </a:p>
        </p:txBody>
      </p:sp>
    </p:spTree>
    <p:extLst>
      <p:ext uri="{BB962C8B-B14F-4D97-AF65-F5344CB8AC3E}">
        <p14:creationId xmlns:p14="http://schemas.microsoft.com/office/powerpoint/2010/main" val="1873074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hope you enjoyed this lecture on </a:t>
            </a:r>
            <a:r>
              <a:rPr lang="en-US" dirty="0" err="1" smtClean="0"/>
              <a:t>denoising</a:t>
            </a:r>
            <a:r>
              <a:rPr lang="en-US" dirty="0" smtClean="0"/>
              <a:t> with </a:t>
            </a:r>
            <a:r>
              <a:rPr lang="en-US" dirty="0" err="1" smtClean="0"/>
              <a:t>gaussian</a:t>
            </a:r>
            <a:r>
              <a:rPr lang="en-US" dirty="0" smtClean="0"/>
              <a:t> and median filters.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32</a:t>
            </a:fld>
            <a:endParaRPr lang="en-US" dirty="0"/>
          </a:p>
        </p:txBody>
      </p:sp>
    </p:spTree>
    <p:extLst>
      <p:ext uri="{BB962C8B-B14F-4D97-AF65-F5344CB8AC3E}">
        <p14:creationId xmlns:p14="http://schemas.microsoft.com/office/powerpoint/2010/main" val="42309347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a:t>
            </a:r>
            <a:r>
              <a:rPr lang="en-US" baseline="0" dirty="0" smtClean="0"/>
              <a:t> detecting edges in an image. </a:t>
            </a:r>
            <a:r>
              <a:rPr lang="en-US" dirty="0" smtClean="0"/>
              <a:t>Let’s go back and revisit</a:t>
            </a:r>
            <a:r>
              <a:rPr lang="en-US" baseline="0" dirty="0" smtClean="0"/>
              <a:t> the viola and jones example that we discussed in the boosting lecture.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33</a:t>
            </a:fld>
            <a:endParaRPr lang="en-US" dirty="0"/>
          </a:p>
        </p:txBody>
      </p:sp>
    </p:spTree>
    <p:extLst>
      <p:ext uri="{BB962C8B-B14F-4D97-AF65-F5344CB8AC3E}">
        <p14:creationId xmlns:p14="http://schemas.microsoft.com/office/powerpoint/2010/main" val="2738919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baseline="0" dirty="0" smtClean="0">
                <a:cs typeface="+mn-cs"/>
              </a:rPr>
              <a:t>In the paper of Viola and Jones, which is a famous computer vision paper, what you’re supposed to do is move this shape around the image and subtract what’s in the white area from what’s in the black area. So let’s try it.</a:t>
            </a:r>
            <a:endParaRPr lang="en-US" dirty="0">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dirty="0" smtClean="0">
                <a:cs typeface="+mn-cs"/>
              </a:rPr>
              <a:t>So this is Steve </a:t>
            </a:r>
            <a:r>
              <a:rPr lang="en-US" dirty="0" err="1" smtClean="0">
                <a:cs typeface="+mn-cs"/>
              </a:rPr>
              <a:t>Elston</a:t>
            </a:r>
            <a:endParaRPr lang="en-US" dirty="0">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dirty="0" smtClean="0">
                <a:cs typeface="+mn-cs"/>
              </a:rPr>
              <a:t>And I put my little detector</a:t>
            </a:r>
            <a:r>
              <a:rPr lang="en-US" baseline="0" dirty="0" smtClean="0">
                <a:cs typeface="+mn-cs"/>
              </a:rPr>
              <a:t> somewhere on his face. And I subtract what it’s the white area from what’s in the black one, and as it turns out, the pixels look basically the same in the white area and in the black area, so *click* *Read* so when you subtracted them, you get something that’s almost 0. </a:t>
            </a:r>
            <a:endParaRPr lang="en-US" dirty="0">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dirty="0" smtClean="0">
                <a:cs typeface="+mn-cs"/>
              </a:rPr>
              <a:t>let’s try again. I put the little</a:t>
            </a:r>
            <a:r>
              <a:rPr lang="en-US" baseline="0" dirty="0" smtClean="0">
                <a:cs typeface="+mn-cs"/>
              </a:rPr>
              <a:t> detector on the bottom of Steve’s face, and again the black and white areas are very similar, and the detector can’t see anything.</a:t>
            </a:r>
            <a:endParaRPr lang="en-US" dirty="0">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dirty="0" smtClean="0">
                <a:cs typeface="+mn-cs"/>
              </a:rPr>
              <a:t>Ok but now we</a:t>
            </a:r>
            <a:r>
              <a:rPr lang="en-US" baseline="0" dirty="0" smtClean="0">
                <a:cs typeface="+mn-cs"/>
              </a:rPr>
              <a:t> move the detector over </a:t>
            </a:r>
            <a:r>
              <a:rPr lang="en-US" baseline="0" dirty="0" err="1" smtClean="0">
                <a:cs typeface="+mn-cs"/>
              </a:rPr>
              <a:t>steve’s</a:t>
            </a:r>
            <a:r>
              <a:rPr lang="en-US" baseline="0" dirty="0" smtClean="0">
                <a:cs typeface="+mn-cs"/>
              </a:rPr>
              <a:t> eyes, and now what happens. The white area is really light-colored, whereas the black area covers his eyes</a:t>
            </a:r>
            <a:endParaRPr lang="en-US" dirty="0">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baseline="0" dirty="0" smtClean="0">
                <a:cs typeface="+mn-cs"/>
              </a:rPr>
              <a:t>which are actually dark.</a:t>
            </a:r>
            <a:endParaRPr lang="en-US" dirty="0">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dirty="0" smtClean="0">
                <a:cs typeface="+mn-cs"/>
              </a:rPr>
              <a:t>So</a:t>
            </a:r>
            <a:r>
              <a:rPr lang="en-US" baseline="0" dirty="0" smtClean="0">
                <a:cs typeface="+mn-cs"/>
              </a:rPr>
              <a:t> when you subtract the areas you get actually a big number. So now the detector makes sense. *</a:t>
            </a:r>
            <a:r>
              <a:rPr lang="en-US" baseline="0" dirty="0" err="1" smtClean="0">
                <a:cs typeface="+mn-cs"/>
              </a:rPr>
              <a:t>clcik</a:t>
            </a:r>
            <a:r>
              <a:rPr lang="en-US" baseline="0" dirty="0" smtClean="0">
                <a:cs typeface="+mn-cs"/>
              </a:rPr>
              <a:t>* it detects an edge between the eyes and the cheeks. Now the detector I want to discuss with you is not this one in particular. It’s a detector called the </a:t>
            </a:r>
            <a:r>
              <a:rPr lang="en-US" baseline="0" dirty="0" err="1" smtClean="0">
                <a:cs typeface="+mn-cs"/>
              </a:rPr>
              <a:t>sobel</a:t>
            </a:r>
            <a:r>
              <a:rPr lang="en-US" baseline="0" dirty="0" smtClean="0">
                <a:cs typeface="+mn-cs"/>
              </a:rPr>
              <a:t> edge detector. And it looks similar to the viola and jones detector but it’s a little different. </a:t>
            </a:r>
            <a:endParaRPr lang="en-US" dirty="0">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4</a:t>
            </a:fld>
            <a:endParaRPr lang="en-US"/>
          </a:p>
        </p:txBody>
      </p:sp>
    </p:spTree>
    <p:extLst>
      <p:ext uri="{BB962C8B-B14F-4D97-AF65-F5344CB8AC3E}">
        <p14:creationId xmlns:p14="http://schemas.microsoft.com/office/powerpoint/2010/main" val="38604799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thing that</a:t>
            </a:r>
            <a:r>
              <a:rPr lang="en-US" baseline="0" dirty="0" smtClean="0"/>
              <a:t> it convolves with the image. *Read* it is dark on the top and white on the bottom, but also it cares about gradients more in the center of the image than on the outside.</a:t>
            </a:r>
          </a:p>
          <a:p>
            <a:r>
              <a:rPr lang="en-US" baseline="0" dirty="0" smtClean="0"/>
              <a:t>*click* here’s a noisy image, with an edge in it.</a:t>
            </a:r>
            <a:endParaRPr lang="en-US" dirty="0" smtClean="0"/>
          </a:p>
          <a:p>
            <a:r>
              <a:rPr lang="en-US" dirty="0" smtClean="0"/>
              <a:t>Now, Gradient</a:t>
            </a:r>
            <a:r>
              <a:rPr lang="en-US" baseline="0" dirty="0" smtClean="0"/>
              <a:t> means change. If I move my mouse up over here, not much changes. Same over here. Same over here, until I hit the edge, then the gradient is large, right in here. How do I detect a gradient, I use one of these little edge detectors that we learned about before.</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41</a:t>
            </a:fld>
            <a:endParaRPr lang="en-US"/>
          </a:p>
        </p:txBody>
      </p:sp>
    </p:spTree>
    <p:extLst>
      <p:ext uri="{BB962C8B-B14F-4D97-AF65-F5344CB8AC3E}">
        <p14:creationId xmlns:p14="http://schemas.microsoft.com/office/powerpoint/2010/main" val="1936347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it doesn’t detect anything, since when you subtract the white from the black area, you get basically 0.</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42</a:t>
            </a:fld>
            <a:endParaRPr lang="en-US"/>
          </a:p>
        </p:txBody>
      </p:sp>
    </p:spTree>
    <p:extLst>
      <p:ext uri="{BB962C8B-B14F-4D97-AF65-F5344CB8AC3E}">
        <p14:creationId xmlns:p14="http://schemas.microsoft.com/office/powerpoint/2010/main" val="19363474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here where there is a large gradient, you get a large value when you subtract the pixel intensities, and that’s how it detects an edge.</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43</a:t>
            </a:fld>
            <a:endParaRPr lang="en-US"/>
          </a:p>
        </p:txBody>
      </p:sp>
    </p:spTree>
    <p:extLst>
      <p:ext uri="{BB962C8B-B14F-4D97-AF65-F5344CB8AC3E}">
        <p14:creationId xmlns:p14="http://schemas.microsoft.com/office/powerpoint/2010/main" val="1936347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a:t>
            </a:r>
            <a:r>
              <a:rPr lang="en-US" dirty="0" smtClean="0"/>
              <a:t>Just</a:t>
            </a:r>
            <a:r>
              <a:rPr lang="en-US" baseline="0" dirty="0" smtClean="0"/>
              <a:t> translating this from </a:t>
            </a:r>
            <a:r>
              <a:rPr lang="en-US" baseline="0" dirty="0" err="1" smtClean="0"/>
              <a:t>grayscale</a:t>
            </a:r>
            <a:r>
              <a:rPr lang="en-US" baseline="0" dirty="0" smtClean="0"/>
              <a:t> into numerical values, because each color is a number. Let’s make that bigger.</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44</a:t>
            </a:fld>
            <a:endParaRPr lang="en-US"/>
          </a:p>
        </p:txBody>
      </p:sp>
    </p:spTree>
    <p:extLst>
      <p:ext uri="{BB962C8B-B14F-4D97-AF65-F5344CB8AC3E}">
        <p14:creationId xmlns:p14="http://schemas.microsoft.com/office/powerpoint/2010/main" val="1936347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there is is. 0 is neutral. And then we have to weigh the top pixels like this, with the middle having the highest weight. And then we have to subtract from that, the pixel intensities on the bottom, with the middle one getting the largest negative weight. This detects edges in the horizontal direction as you saw. There’s also an edge detector for edges going in the vertical direction. You just turn everything sideways.</a:t>
            </a:r>
            <a:endParaRPr lang="en-US" dirty="0" smtClean="0"/>
          </a:p>
          <a:p>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45</a:t>
            </a:fld>
            <a:endParaRPr lang="en-US"/>
          </a:p>
        </p:txBody>
      </p:sp>
    </p:spTree>
    <p:extLst>
      <p:ext uri="{BB962C8B-B14F-4D97-AF65-F5344CB8AC3E}">
        <p14:creationId xmlns:p14="http://schemas.microsoft.com/office/powerpoint/2010/main" val="1936347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You’re probably wondering why we have the 1’s there and the -1’s, why don’t we just have the 2 and the -2, those are for smoothing out the differences. If you just used the middle two it might be sort of unstable.</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46</a:t>
            </a:fld>
            <a:endParaRPr lang="en-US"/>
          </a:p>
        </p:txBody>
      </p:sp>
    </p:spTree>
    <p:extLst>
      <p:ext uri="{BB962C8B-B14F-4D97-AF65-F5344CB8AC3E}">
        <p14:creationId xmlns:p14="http://schemas.microsoft.com/office/powerpoint/2010/main" val="19363474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nice way to see this is to notice that the matrix can be decomposed into these two pieces. If you multiply these together you get the </a:t>
            </a:r>
            <a:r>
              <a:rPr lang="en-US" baseline="0" dirty="0" smtClean="0"/>
              <a:t>vertical </a:t>
            </a:r>
            <a:r>
              <a:rPr lang="en-US" baseline="0" dirty="0" smtClean="0"/>
              <a:t>edge detector. Let’s break it </a:t>
            </a:r>
            <a:r>
              <a:rPr lang="en-US" baseline="0" dirty="0" smtClean="0"/>
              <a:t>down </a:t>
            </a:r>
            <a:r>
              <a:rPr lang="en-US" baseline="0" dirty="0" smtClean="0"/>
              <a:t>a little.</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47</a:t>
            </a:fld>
            <a:endParaRPr lang="en-US"/>
          </a:p>
        </p:txBody>
      </p:sp>
    </p:spTree>
    <p:extLst>
      <p:ext uri="{BB962C8B-B14F-4D97-AF65-F5344CB8AC3E}">
        <p14:creationId xmlns:p14="http://schemas.microsoft.com/office/powerpoint/2010/main" val="1936347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literally an edge detector</a:t>
            </a:r>
            <a:r>
              <a:rPr lang="en-US" baseline="0" dirty="0" smtClean="0"/>
              <a:t> in the </a:t>
            </a:r>
            <a:r>
              <a:rPr lang="en-US" baseline="0" dirty="0" smtClean="0"/>
              <a:t>vertical </a:t>
            </a:r>
            <a:r>
              <a:rPr lang="en-US" baseline="0" dirty="0" smtClean="0"/>
              <a:t>direction</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48</a:t>
            </a:fld>
            <a:endParaRPr lang="en-US"/>
          </a:p>
        </p:txBody>
      </p:sp>
    </p:spTree>
    <p:extLst>
      <p:ext uri="{BB962C8B-B14F-4D97-AF65-F5344CB8AC3E}">
        <p14:creationId xmlns:p14="http://schemas.microsoft.com/office/powerpoint/2010/main" val="19363474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just like a </a:t>
            </a:r>
            <a:r>
              <a:rPr lang="en-US" baseline="0" dirty="0" err="1" smtClean="0"/>
              <a:t>gaussian</a:t>
            </a:r>
            <a:r>
              <a:rPr lang="en-US" baseline="0" dirty="0" smtClean="0"/>
              <a:t> smoother. Well, not quite </a:t>
            </a:r>
            <a:r>
              <a:rPr lang="en-US" baseline="0" dirty="0" err="1" smtClean="0"/>
              <a:t>gaussian</a:t>
            </a:r>
            <a:r>
              <a:rPr lang="en-US" baseline="0" dirty="0" smtClean="0"/>
              <a:t> but it’s a bump definitely. It weights the middle more and the outer part less. It’s a weighted average. So it’s definitely smoothing in the vertical direction. Put them together and </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49</a:t>
            </a:fld>
            <a:endParaRPr lang="en-US"/>
          </a:p>
        </p:txBody>
      </p:sp>
    </p:spTree>
    <p:extLst>
      <p:ext uri="{BB962C8B-B14F-4D97-AF65-F5344CB8AC3E}">
        <p14:creationId xmlns:p14="http://schemas.microsoft.com/office/powerpoint/2010/main" val="1936347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get the </a:t>
            </a:r>
            <a:r>
              <a:rPr lang="en-US" baseline="0" dirty="0" err="1" smtClean="0"/>
              <a:t>Sobel</a:t>
            </a:r>
            <a:r>
              <a:rPr lang="en-US" baseline="0" dirty="0" smtClean="0"/>
              <a:t> edge detector. </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50</a:t>
            </a:fld>
            <a:endParaRPr lang="en-US"/>
          </a:p>
        </p:txBody>
      </p:sp>
    </p:spTree>
    <p:extLst>
      <p:ext uri="{BB962C8B-B14F-4D97-AF65-F5344CB8AC3E}">
        <p14:creationId xmlns:p14="http://schemas.microsoft.com/office/powerpoint/2010/main" val="1936347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Image</a:t>
            </a:r>
            <a:r>
              <a:rPr lang="en-US" baseline="0" dirty="0" smtClean="0"/>
              <a:t> processing is a very well studied and highly mature field. We’re just going to give you an overview of some fun topics within it. Blurring for the purpose of </a:t>
            </a:r>
            <a:r>
              <a:rPr lang="en-US" baseline="0" dirty="0" err="1" smtClean="0"/>
              <a:t>denoising</a:t>
            </a:r>
            <a:r>
              <a:rPr lang="en-US" baseline="0" dirty="0" smtClean="0"/>
              <a:t> is obviously one of the *most* popular things people do with images. So let’s tell you how that works. And it involves convolution with what’s called a filter. The filter is usually </a:t>
            </a:r>
            <a:r>
              <a:rPr lang="en-US" baseline="0" dirty="0" err="1" smtClean="0"/>
              <a:t>gaussian</a:t>
            </a:r>
            <a:r>
              <a:rPr lang="en-US" baseline="0" dirty="0" smtClean="0"/>
              <a:t>. So what I’ve plotted on the left is a 2d </a:t>
            </a:r>
            <a:r>
              <a:rPr lang="en-US" baseline="0" dirty="0" err="1" smtClean="0"/>
              <a:t>gaussian</a:t>
            </a:r>
            <a:r>
              <a:rPr lang="en-US" baseline="0" dirty="0" smtClean="0"/>
              <a:t>, and on the right, I’m looking at it from above. So there are larger values in the middle and lower values around the outside. And I’m going to take this </a:t>
            </a:r>
            <a:r>
              <a:rPr lang="en-US" baseline="0" dirty="0" err="1" smtClean="0"/>
              <a:t>gaussian</a:t>
            </a:r>
            <a:r>
              <a:rPr lang="en-US" baseline="0" dirty="0" smtClean="0"/>
              <a:t>, and *convolve* it with an image. I’m going to tell you what that means but I need to back up a little bit.</a:t>
            </a:r>
            <a:endParaRPr lang="en-US" dirty="0" smtClean="0"/>
          </a:p>
          <a:p>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5</a:t>
            </a:fld>
            <a:endParaRPr lang="en-US"/>
          </a:p>
        </p:txBody>
      </p:sp>
    </p:spTree>
    <p:extLst>
      <p:ext uri="{BB962C8B-B14F-4D97-AF65-F5344CB8AC3E}">
        <p14:creationId xmlns:p14="http://schemas.microsoft.com/office/powerpoint/2010/main" val="38604799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This</a:t>
            </a:r>
            <a:r>
              <a:rPr lang="en-US" baseline="0" dirty="0" smtClean="0"/>
              <a:t> notation means the </a:t>
            </a:r>
            <a:r>
              <a:rPr lang="en-US" baseline="0" dirty="0" smtClean="0"/>
              <a:t>horizontal </a:t>
            </a:r>
            <a:r>
              <a:rPr lang="en-US" baseline="0" dirty="0" smtClean="0"/>
              <a:t>edge detector convolved with the image</a:t>
            </a:r>
            <a:r>
              <a:rPr lang="en-US" baseline="0" dirty="0" smtClean="0"/>
              <a:t>. So this is the image with the edges detected in the horizontal direction. </a:t>
            </a:r>
            <a:r>
              <a:rPr lang="en-US" baseline="0" dirty="0" smtClean="0"/>
              <a:t>*click* we’ll call that </a:t>
            </a:r>
            <a:r>
              <a:rPr lang="en-US" baseline="0" dirty="0" err="1" smtClean="0"/>
              <a:t>Ghorizontal</a:t>
            </a:r>
            <a:r>
              <a:rPr lang="en-US" baseline="0" dirty="0" smtClean="0"/>
              <a:t>, </a:t>
            </a:r>
            <a:r>
              <a:rPr lang="en-US" baseline="0" dirty="0" smtClean="0"/>
              <a:t>*click* </a:t>
            </a:r>
            <a:r>
              <a:rPr lang="en-US" baseline="0" dirty="0" smtClean="0"/>
              <a:t>Here’s </a:t>
            </a:r>
            <a:r>
              <a:rPr lang="en-US" baseline="0" dirty="0" smtClean="0"/>
              <a:t>the same thing for </a:t>
            </a:r>
            <a:r>
              <a:rPr lang="en-US" baseline="0" dirty="0" smtClean="0"/>
              <a:t>the vertical </a:t>
            </a:r>
            <a:r>
              <a:rPr lang="en-US" baseline="0" dirty="0" smtClean="0"/>
              <a:t>edge detector. So you know for each pixel how much of a vertical and horizontal edge is detected in it. And then you can use the </a:t>
            </a:r>
            <a:r>
              <a:rPr lang="en-US" baseline="0" dirty="0" err="1" smtClean="0"/>
              <a:t>pythagorean</a:t>
            </a:r>
            <a:r>
              <a:rPr lang="en-US" baseline="0" dirty="0" smtClean="0"/>
              <a:t> theorem to get the total magnitude of the edge. And the angle of the edge you can get because you know that the tangent of the angle is just change in y </a:t>
            </a:r>
            <a:r>
              <a:rPr lang="en-US" baseline="0" dirty="0" smtClean="0"/>
              <a:t>(which is the horizontal detector gradient) over </a:t>
            </a:r>
            <a:r>
              <a:rPr lang="en-US" baseline="0" dirty="0" smtClean="0"/>
              <a:t>change in </a:t>
            </a:r>
            <a:r>
              <a:rPr lang="en-US" baseline="0" dirty="0" smtClean="0"/>
              <a:t>x (which is the vertical detector gradient). </a:t>
            </a:r>
            <a:r>
              <a:rPr lang="en-US" baseline="0" dirty="0" smtClean="0"/>
              <a:t>And you can actually plot these things.</a:t>
            </a:r>
          </a:p>
        </p:txBody>
      </p:sp>
      <p:sp>
        <p:nvSpPr>
          <p:cNvPr id="4" name="Slide Number Placeholder 3"/>
          <p:cNvSpPr>
            <a:spLocks noGrp="1"/>
          </p:cNvSpPr>
          <p:nvPr>
            <p:ph type="sldNum" sz="quarter" idx="10"/>
          </p:nvPr>
        </p:nvSpPr>
        <p:spPr/>
        <p:txBody>
          <a:bodyPr/>
          <a:lstStyle/>
          <a:p>
            <a:fld id="{3F751D43-7239-D140-A516-1D14A94734AF}" type="slidenum">
              <a:rPr lang="en-US" smtClean="0"/>
              <a:t>51</a:t>
            </a:fld>
            <a:endParaRPr lang="en-US"/>
          </a:p>
        </p:txBody>
      </p:sp>
    </p:spTree>
    <p:extLst>
      <p:ext uri="{BB962C8B-B14F-4D97-AF65-F5344CB8AC3E}">
        <p14:creationId xmlns:p14="http://schemas.microsoft.com/office/powerpoint/2010/main" val="1936347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a:t>
            </a:r>
            <a:r>
              <a:rPr lang="en-US" baseline="0" dirty="0" smtClean="0"/>
              <a:t> is Steve again, and we’re showing the magnitude of G here. So you can see that all the nice edges have been highlighted.</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52</a:t>
            </a:fld>
            <a:endParaRPr lang="en-US"/>
          </a:p>
        </p:txBody>
      </p:sp>
    </p:spTree>
    <p:extLst>
      <p:ext uri="{BB962C8B-B14F-4D97-AF65-F5344CB8AC3E}">
        <p14:creationId xmlns:p14="http://schemas.microsoft.com/office/powerpoint/2010/main" val="1936347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how</a:t>
            </a:r>
            <a:r>
              <a:rPr lang="en-US" baseline="0" dirty="0" smtClean="0"/>
              <a:t> to detect corners, and in particular we’ll go over the </a:t>
            </a:r>
            <a:r>
              <a:rPr lang="en-US" baseline="0" dirty="0" err="1" smtClean="0"/>
              <a:t>harris</a:t>
            </a:r>
            <a:r>
              <a:rPr lang="en-US" baseline="0" dirty="0" smtClean="0"/>
              <a:t> corner detection method. The fact is that edge detectors don’t work well for corners because as you saw, edge detectors look for gradients. In corners, there are changes in pixel intensities, but they are in multiple directions.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54</a:t>
            </a:fld>
            <a:endParaRPr lang="en-US" dirty="0"/>
          </a:p>
        </p:txBody>
      </p:sp>
    </p:spTree>
    <p:extLst>
      <p:ext uri="{BB962C8B-B14F-4D97-AF65-F5344CB8AC3E}">
        <p14:creationId xmlns:p14="http://schemas.microsoft.com/office/powerpoint/2010/main" val="21367357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the Harris corner detector measures the change in intensities as we move</a:t>
            </a:r>
            <a:r>
              <a:rPr lang="en-US" baseline="0" dirty="0" smtClean="0"/>
              <a:t> a little box around the image. *click and wait for animation*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55</a:t>
            </a:fld>
            <a:endParaRPr lang="en-US" dirty="0"/>
          </a:p>
        </p:txBody>
      </p:sp>
    </p:spTree>
    <p:extLst>
      <p:ext uri="{BB962C8B-B14F-4D97-AF65-F5344CB8AC3E}">
        <p14:creationId xmlns:p14="http://schemas.microsoft.com/office/powerpoint/2010/main" val="14537183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function</a:t>
            </a:r>
            <a:r>
              <a:rPr lang="en-US" baseline="0" dirty="0" smtClean="0"/>
              <a:t> is the key to it. What is this function? *click* let me break it down. Right now x and y are the directions in our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56</a:t>
            </a:fld>
            <a:endParaRPr lang="en-US" dirty="0"/>
          </a:p>
        </p:txBody>
      </p:sp>
    </p:spTree>
    <p:extLst>
      <p:ext uri="{BB962C8B-B14F-4D97-AF65-F5344CB8AC3E}">
        <p14:creationId xmlns:p14="http://schemas.microsoft.com/office/powerpoint/2010/main" val="8942671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the difference in intensity from</a:t>
            </a:r>
            <a:r>
              <a:rPr lang="en-US" baseline="0" dirty="0" smtClean="0"/>
              <a:t> shifting. We started from each point in the box x, y and we moved it by </a:t>
            </a:r>
            <a:r>
              <a:rPr lang="en-US" baseline="0" dirty="0" err="1" smtClean="0"/>
              <a:t>deltax</a:t>
            </a:r>
            <a:r>
              <a:rPr lang="en-US" baseline="0" dirty="0" smtClean="0"/>
              <a:t> </a:t>
            </a:r>
            <a:r>
              <a:rPr lang="en-US" baseline="0" dirty="0" err="1" smtClean="0"/>
              <a:t>deltay</a:t>
            </a:r>
            <a:r>
              <a:rPr lang="en-US" baseline="0" dirty="0" smtClean="0"/>
              <a:t>. So this is the change in intensity from shifting.</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57</a:t>
            </a:fld>
            <a:endParaRPr lang="en-US" dirty="0"/>
          </a:p>
        </p:txBody>
      </p:sp>
    </p:spTree>
    <p:extLst>
      <p:ext uri="{BB962C8B-B14F-4D97-AF65-F5344CB8AC3E}">
        <p14:creationId xmlns:p14="http://schemas.microsoft.com/office/powerpoint/2010/main" val="39056417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p>
          <a:p>
            <a:r>
              <a:rPr lang="en-US" dirty="0" smtClean="0"/>
              <a:t>but</a:t>
            </a:r>
            <a:r>
              <a:rPr lang="en-US" baseline="0" dirty="0" smtClean="0"/>
              <a:t> if we actually did approach a corner, the change in intensity is going to be fairly high, regardless of which way we approach the corner from.</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58</a:t>
            </a:fld>
            <a:endParaRPr lang="en-US" dirty="0"/>
          </a:p>
        </p:txBody>
      </p:sp>
    </p:spTree>
    <p:extLst>
      <p:ext uri="{BB962C8B-B14F-4D97-AF65-F5344CB8AC3E}">
        <p14:creationId xmlns:p14="http://schemas.microsoft.com/office/powerpoint/2010/main" val="39056417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we’ll weight</a:t>
            </a:r>
            <a:r>
              <a:rPr lang="en-US" baseline="0" dirty="0" smtClean="0"/>
              <a:t> each pixel in the box by some function I get to choose myself. Maybe the weight is 1 *read*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59</a:t>
            </a:fld>
            <a:endParaRPr lang="en-US" dirty="0"/>
          </a:p>
        </p:txBody>
      </p:sp>
    </p:spTree>
    <p:extLst>
      <p:ext uri="{BB962C8B-B14F-4D97-AF65-F5344CB8AC3E}">
        <p14:creationId xmlns:p14="http://schemas.microsoft.com/office/powerpoint/2010/main" val="3905641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 we sum up the weighed</a:t>
            </a:r>
            <a:r>
              <a:rPr lang="en-US" baseline="0" dirty="0" smtClean="0"/>
              <a:t> differences within the whole box, and that’s our function E. *click*</a:t>
            </a:r>
            <a:endParaRPr lang="en-US"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pPr/>
              <a:t>60</a:t>
            </a:fld>
            <a:endParaRPr lang="en-US" dirty="0"/>
          </a:p>
        </p:txBody>
      </p:sp>
    </p:spTree>
    <p:extLst>
      <p:ext uri="{BB962C8B-B14F-4D97-AF65-F5344CB8AC3E}">
        <p14:creationId xmlns:p14="http://schemas.microsoft.com/office/powerpoint/2010/main" val="39056417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there’s a trick.</a:t>
            </a:r>
            <a:r>
              <a:rPr lang="en-US" baseline="0" dirty="0" smtClean="0"/>
              <a:t> You see the intensity at the shifted position? We’re going to make an approximation for that using a first order </a:t>
            </a:r>
            <a:r>
              <a:rPr lang="en-US" baseline="0" dirty="0" err="1" smtClean="0"/>
              <a:t>taylor</a:t>
            </a:r>
            <a:r>
              <a:rPr lang="en-US" baseline="0" dirty="0" smtClean="0"/>
              <a:t> expansion. That looks like this. *</a:t>
            </a:r>
            <a:r>
              <a:rPr lang="en-US" baseline="0" dirty="0" err="1" smtClean="0"/>
              <a:t>clcik</a:t>
            </a:r>
            <a:r>
              <a:rPr lang="en-US" baseline="0" dirty="0" smtClean="0"/>
              <a:t>* So this is the intensity at the </a:t>
            </a:r>
            <a:r>
              <a:rPr lang="en-US" baseline="0" dirty="0" err="1" smtClean="0"/>
              <a:t>unshifted</a:t>
            </a:r>
            <a:r>
              <a:rPr lang="en-US" baseline="0" dirty="0" smtClean="0"/>
              <a:t> point, and these are partial derivatives that you can get using discrete derivatives. So everything here you can calculate. *click*. And then if we plus this approximation back into the value of E, you get this *click**</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61</a:t>
            </a:fld>
            <a:endParaRPr lang="en-US" dirty="0"/>
          </a:p>
        </p:txBody>
      </p:sp>
    </p:spTree>
    <p:extLst>
      <p:ext uri="{BB962C8B-B14F-4D97-AF65-F5344CB8AC3E}">
        <p14:creationId xmlns:p14="http://schemas.microsoft.com/office/powerpoint/2010/main" val="3905641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let’s take an image. So</a:t>
            </a:r>
            <a:r>
              <a:rPr lang="en-US" baseline="0" dirty="0" smtClean="0"/>
              <a:t> here’s Steve, and *click* he’s made of pixels, each with an intensity between 0 and 255. Now, I want to do some </a:t>
            </a:r>
            <a:r>
              <a:rPr lang="en-US" baseline="0" dirty="0" err="1" smtClean="0"/>
              <a:t>denoising</a:t>
            </a:r>
            <a:r>
              <a:rPr lang="en-US" baseline="0" dirty="0" smtClean="0"/>
              <a:t> of this image, so let me zoom in a bit on it so you can see where the noise is.</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6</a:t>
            </a:fld>
            <a:endParaRPr lang="en-US"/>
          </a:p>
        </p:txBody>
      </p:sp>
    </p:spTree>
    <p:extLst>
      <p:ext uri="{BB962C8B-B14F-4D97-AF65-F5344CB8AC3E}">
        <p14:creationId xmlns:p14="http://schemas.microsoft.com/office/powerpoint/2010/main" val="38604799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why’s that so special?</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62</a:t>
            </a:fld>
            <a:endParaRPr lang="en-US" dirty="0"/>
          </a:p>
        </p:txBody>
      </p:sp>
    </p:spTree>
    <p:extLst>
      <p:ext uri="{BB962C8B-B14F-4D97-AF65-F5344CB8AC3E}">
        <p14:creationId xmlns:p14="http://schemas.microsoft.com/office/powerpoint/2010/main" val="39056417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you take this expression, you can rewrite</a:t>
            </a:r>
            <a:r>
              <a:rPr lang="en-US" baseline="0" dirty="0" smtClean="0"/>
              <a:t> it in a really nice way. You can write it as the vector of deltas, times a matrix, times the vector of deltas again. And that matrix is here *click* and it’s something we can calculate. So I’ll just bring the sums in here so you get the idea that Q is just literally 4 numbers that you can just calculate.</a:t>
            </a:r>
          </a:p>
          <a:p>
            <a:r>
              <a:rPr lang="en-US" baseline="0" dirty="0" smtClean="0"/>
              <a:t>Now let’s go back up here to the E function. That function looks familiar. If you set the E function equal to a constant, you get the formula for an ellipse. This over here, when I see something like this, I think “that’s an ellipse”.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63</a:t>
            </a:fld>
            <a:endParaRPr lang="en-US" dirty="0"/>
          </a:p>
        </p:txBody>
      </p:sp>
    </p:spTree>
    <p:extLst>
      <p:ext uri="{BB962C8B-B14F-4D97-AF65-F5344CB8AC3E}">
        <p14:creationId xmlns:p14="http://schemas.microsoft.com/office/powerpoint/2010/main" val="39056417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2*</a:t>
            </a:r>
          </a:p>
          <a:p>
            <a:r>
              <a:rPr lang="en-US" dirty="0" smtClean="0"/>
              <a:t>So what does that mean for the E function? Well, what it means is that</a:t>
            </a:r>
            <a:r>
              <a:rPr lang="en-US" baseline="0" dirty="0" smtClean="0"/>
              <a:t> if you set E to a constant, you’ll get an equation for an ellipse. In other words *</a:t>
            </a:r>
            <a:r>
              <a:rPr lang="en-US" baseline="0" dirty="0" err="1" smtClean="0"/>
              <a:t>clcik</a:t>
            </a:r>
            <a:r>
              <a:rPr lang="en-US" baseline="0" dirty="0" smtClean="0"/>
              <a:t>, read*</a:t>
            </a:r>
          </a:p>
          <a:p>
            <a:r>
              <a:rPr lang="en-US" baseline="0" dirty="0" smtClean="0"/>
              <a:t>So we can use that to understand what the E function means and how we’re going to end up with a corner detector. As it turns out, if the E function is very curved, it probably means we have detected a corner in our image.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64</a:t>
            </a:fld>
            <a:endParaRPr lang="en-US" dirty="0"/>
          </a:p>
        </p:txBody>
      </p:sp>
    </p:spTree>
    <p:extLst>
      <p:ext uri="{BB962C8B-B14F-4D97-AF65-F5344CB8AC3E}">
        <p14:creationId xmlns:p14="http://schemas.microsoft.com/office/powerpoint/2010/main" val="39056417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it mean</a:t>
            </a:r>
            <a:r>
              <a:rPr lang="en-US" baseline="0" dirty="0" smtClean="0"/>
              <a:t> when the ellipses are very wide? Well, what it means is that as we move around the image a little bit, the E function doesn’t change very much. So the spot we started from probably isn’t a corner. We’d expect lots of changes at a corner.</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65</a:t>
            </a:fld>
            <a:endParaRPr lang="en-US" dirty="0"/>
          </a:p>
        </p:txBody>
      </p:sp>
    </p:spTree>
    <p:extLst>
      <p:ext uri="{BB962C8B-B14F-4D97-AF65-F5344CB8AC3E}">
        <p14:creationId xmlns:p14="http://schemas.microsoft.com/office/powerpoint/2010/main" val="3905641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if the E function changes a lot, it means the intensities are changing a lot as we move even a little bit around the image, so it’s likely to be a corner. And that’s how we classify corners.</a:t>
            </a:r>
          </a:p>
          <a:p>
            <a:r>
              <a:rPr lang="en-US" baseline="0" dirty="0" smtClean="0"/>
              <a:t>But how do you figure out whether the E function is changing a lot or a little? Well, you can look at the ellipses. If the ellipses are wide, not a corner, if they are small, then it’s a corner. But how do you figure out whether the ellipses are wide? And the answer is to look at the eigenvalues of the Q matrix.</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66</a:t>
            </a:fld>
            <a:endParaRPr lang="en-US" dirty="0"/>
          </a:p>
        </p:txBody>
      </p:sp>
    </p:spTree>
    <p:extLst>
      <p:ext uri="{BB962C8B-B14F-4D97-AF65-F5344CB8AC3E}">
        <p14:creationId xmlns:p14="http://schemas.microsoft.com/office/powerpoint/2010/main" val="3905641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This means that if both</a:t>
            </a:r>
            <a:r>
              <a:rPr lang="en-US" baseline="0" dirty="0" smtClean="0"/>
              <a:t> of the eigenvalues are large, we have variation in the intensities that isn’t in just one direction, it’s in at least two different directions, which means that it could actually be a corner. And that’s how it works. </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67</a:t>
            </a:fld>
            <a:endParaRPr lang="en-US" dirty="0"/>
          </a:p>
        </p:txBody>
      </p:sp>
    </p:spTree>
    <p:extLst>
      <p:ext uri="{BB962C8B-B14F-4D97-AF65-F5344CB8AC3E}">
        <p14:creationId xmlns:p14="http://schemas.microsoft.com/office/powerpoint/2010/main" val="39056417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so summarize, to detect a corner, you’d compute Q for each </a:t>
            </a:r>
            <a:r>
              <a:rPr lang="en-US" baseline="0" dirty="0" err="1" smtClean="0"/>
              <a:t>x,y</a:t>
            </a:r>
            <a:r>
              <a:rPr lang="en-US" baseline="0" dirty="0" smtClean="0"/>
              <a:t>. Then you compute the eigenvalues, or approximate them, and then if both eigenvalues are large, you detect a corner.</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68</a:t>
            </a:fld>
            <a:endParaRPr lang="en-US" dirty="0"/>
          </a:p>
        </p:txBody>
      </p:sp>
    </p:spTree>
    <p:extLst>
      <p:ext uri="{BB962C8B-B14F-4D97-AF65-F5344CB8AC3E}">
        <p14:creationId xmlns:p14="http://schemas.microsoft.com/office/powerpoint/2010/main" val="39056417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an example of the Harris corner detector at work. You can see that it located lots of things that could potentially be corners.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69</a:t>
            </a:fld>
            <a:endParaRPr lang="en-US" dirty="0"/>
          </a:p>
        </p:txBody>
      </p:sp>
    </p:spTree>
    <p:extLst>
      <p:ext uri="{BB962C8B-B14F-4D97-AF65-F5344CB8AC3E}">
        <p14:creationId xmlns:p14="http://schemas.microsoft.com/office/powerpoint/2010/main" val="39056417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r>
              <a:rPr lang="en-US" baseline="0" dirty="0" smtClean="0"/>
              <a:t> </a:t>
            </a:r>
            <a:r>
              <a:rPr lang="en-US" dirty="0" smtClean="0"/>
              <a:t>This sounds</a:t>
            </a:r>
            <a:r>
              <a:rPr lang="en-US" baseline="0" dirty="0" smtClean="0"/>
              <a:t> complicated but it’s really super simple. It’s easier to do this than say the words mathematical morphology three times fast. I’ll show you using an example.</a:t>
            </a:r>
          </a:p>
          <a:p>
            <a:endParaRPr lang="en-US" dirty="0" smtClean="0"/>
          </a:p>
          <a:p>
            <a:r>
              <a:rPr lang="en-US" dirty="0" smtClean="0"/>
              <a:t>https://</a:t>
            </a:r>
            <a:r>
              <a:rPr lang="en-US" dirty="0" err="1" smtClean="0"/>
              <a:t>robhentac.wordpress.com</a:t>
            </a:r>
            <a:r>
              <a:rPr lang="en-US" dirty="0" smtClean="0"/>
              <a:t>/2010/09/21/morphological-operations/</a:t>
            </a:r>
          </a:p>
          <a:p>
            <a:r>
              <a:rPr lang="en-US" dirty="0" smtClean="0"/>
              <a:t>http://</a:t>
            </a:r>
            <a:r>
              <a:rPr lang="en-US" dirty="0" err="1" smtClean="0"/>
              <a:t>homepages.inf.ed.ac.uk</a:t>
            </a:r>
            <a:r>
              <a:rPr lang="en-US" dirty="0" smtClean="0"/>
              <a:t>/</a:t>
            </a:r>
            <a:r>
              <a:rPr lang="en-US" dirty="0" err="1" smtClean="0"/>
              <a:t>rbf</a:t>
            </a:r>
            <a:r>
              <a:rPr lang="en-US" dirty="0" smtClean="0"/>
              <a:t>/HIPR2/</a:t>
            </a:r>
            <a:r>
              <a:rPr lang="en-US" dirty="0" err="1" smtClean="0"/>
              <a:t>open.htm</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72</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 chosen</a:t>
            </a:r>
            <a:r>
              <a:rPr lang="en-US" baseline="0" dirty="0" smtClean="0"/>
              <a:t> a structuring element. I chose a plus shape but I could have chosen a lot of different shapes. And there’s my image. And I’m going to use that structuring element to do dilation.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73</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 I zoomed in</a:t>
            </a:r>
            <a:r>
              <a:rPr lang="en-US" baseline="0" dirty="0" smtClean="0"/>
              <a:t> on Steve’s forehead and you can see that a bit of blurring on this image might really help. So w</a:t>
            </a:r>
            <a:r>
              <a:rPr lang="en-US" dirty="0" smtClean="0"/>
              <a:t>hat’s the simplest way I can think of to get rid of noise and smooth</a:t>
            </a:r>
            <a:r>
              <a:rPr lang="en-US" baseline="0" dirty="0" smtClean="0"/>
              <a:t> out the signal? What about replacing the center of each square with the average of the pixel intensities in the whole square? Sounds reasonable. So let’s try that.</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7</a:t>
            </a:fld>
            <a:endParaRPr lang="en-US"/>
          </a:p>
        </p:txBody>
      </p:sp>
    </p:spTree>
    <p:extLst>
      <p:ext uri="{BB962C8B-B14F-4D97-AF65-F5344CB8AC3E}">
        <p14:creationId xmlns:p14="http://schemas.microsoft.com/office/powerpoint/2010/main" val="38604799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put the structuring element on there, just</a:t>
            </a:r>
            <a:r>
              <a:rPr lang="en-US" baseline="0" dirty="0" smtClean="0"/>
              <a:t> like that, and I’m going to do a particular operation. *click* I’m going to color the center pixel by the darkest of the neighbors in the shape. </a:t>
            </a:r>
            <a:endParaRPr lang="en-US" dirty="0" smtClean="0"/>
          </a:p>
          <a:p>
            <a:endParaRPr lang="en-US" dirty="0" smtClean="0"/>
          </a:p>
          <a:p>
            <a:endParaRPr lang="en-US" dirty="0" smtClean="0"/>
          </a:p>
          <a:p>
            <a:r>
              <a:rPr lang="en-US" dirty="0" smtClean="0"/>
              <a:t>This sounds</a:t>
            </a:r>
            <a:r>
              <a:rPr lang="en-US" baseline="0" dirty="0" smtClean="0"/>
              <a:t> complicated but it’s really super simple. I’ll show you using an example.</a:t>
            </a:r>
            <a:endParaRPr lang="en-US" dirty="0" smtClean="0"/>
          </a:p>
          <a:p>
            <a:r>
              <a:rPr lang="en-US" dirty="0" smtClean="0"/>
              <a:t>https://</a:t>
            </a:r>
            <a:r>
              <a:rPr lang="en-US" dirty="0" err="1" smtClean="0"/>
              <a:t>robhentac.wordpress.com</a:t>
            </a:r>
            <a:r>
              <a:rPr lang="en-US" dirty="0" smtClean="0"/>
              <a:t>/2010/09/21/morphological-operations/</a:t>
            </a:r>
          </a:p>
          <a:p>
            <a:r>
              <a:rPr lang="en-US" dirty="0" smtClean="0"/>
              <a:t>http://</a:t>
            </a:r>
            <a:r>
              <a:rPr lang="en-US" dirty="0" err="1" smtClean="0"/>
              <a:t>homepages.inf.ed.ac.uk</a:t>
            </a:r>
            <a:r>
              <a:rPr lang="en-US" dirty="0" smtClean="0"/>
              <a:t>/</a:t>
            </a:r>
            <a:r>
              <a:rPr lang="en-US" dirty="0" err="1" smtClean="0"/>
              <a:t>rbf</a:t>
            </a:r>
            <a:r>
              <a:rPr lang="en-US" dirty="0" smtClean="0"/>
              <a:t>/HIPR2/</a:t>
            </a:r>
            <a:r>
              <a:rPr lang="en-US" dirty="0" err="1" smtClean="0"/>
              <a:t>open.htm</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74</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this guy right here, he’s going to get colored dark. because there’s a dark pixel covered by the structuring element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75</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I move it over and repeat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76</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*read*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77</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sounds</a:t>
            </a:r>
            <a:r>
              <a:rPr lang="en-US" baseline="0" dirty="0" smtClean="0"/>
              <a:t> complicated but it’s really super simple. I’ll show you using an example.</a:t>
            </a:r>
            <a:endParaRPr lang="en-US" dirty="0" smtClean="0"/>
          </a:p>
          <a:p>
            <a:r>
              <a:rPr lang="en-US" dirty="0" smtClean="0"/>
              <a:t>https://</a:t>
            </a:r>
            <a:r>
              <a:rPr lang="en-US" dirty="0" err="1" smtClean="0"/>
              <a:t>robhentac.wordpress.com</a:t>
            </a:r>
            <a:r>
              <a:rPr lang="en-US" dirty="0" smtClean="0"/>
              <a:t>/2010/09/21/morphological-operations/</a:t>
            </a:r>
          </a:p>
          <a:p>
            <a:r>
              <a:rPr lang="en-US" dirty="0" smtClean="0"/>
              <a:t>http://</a:t>
            </a:r>
            <a:r>
              <a:rPr lang="en-US" dirty="0" err="1" smtClean="0"/>
              <a:t>homepages.inf.ed.ac.uk</a:t>
            </a:r>
            <a:r>
              <a:rPr lang="en-US" dirty="0" smtClean="0"/>
              <a:t>/</a:t>
            </a:r>
            <a:r>
              <a:rPr lang="en-US" dirty="0" err="1" smtClean="0"/>
              <a:t>rbf</a:t>
            </a:r>
            <a:r>
              <a:rPr lang="en-US" dirty="0" smtClean="0"/>
              <a:t>/HIPR2/</a:t>
            </a:r>
            <a:r>
              <a:rPr lang="en-US" dirty="0" err="1" smtClean="0"/>
              <a:t>open.htm</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78</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sounds</a:t>
            </a:r>
            <a:r>
              <a:rPr lang="en-US" baseline="0" dirty="0" smtClean="0"/>
              <a:t> complicated but it’s really super simple. I’ll show you using an example.</a:t>
            </a:r>
            <a:endParaRPr lang="en-US" dirty="0" smtClean="0"/>
          </a:p>
          <a:p>
            <a:r>
              <a:rPr lang="en-US" dirty="0" smtClean="0"/>
              <a:t>https://</a:t>
            </a:r>
            <a:r>
              <a:rPr lang="en-US" dirty="0" err="1" smtClean="0"/>
              <a:t>robhentac.wordpress.com</a:t>
            </a:r>
            <a:r>
              <a:rPr lang="en-US" dirty="0" smtClean="0"/>
              <a:t>/2010/09/21/morphological-operations/</a:t>
            </a:r>
          </a:p>
          <a:p>
            <a:r>
              <a:rPr lang="en-US" dirty="0" smtClean="0"/>
              <a:t>http://</a:t>
            </a:r>
            <a:r>
              <a:rPr lang="en-US" dirty="0" err="1" smtClean="0"/>
              <a:t>homepages.inf.ed.ac.uk</a:t>
            </a:r>
            <a:r>
              <a:rPr lang="en-US" dirty="0" smtClean="0"/>
              <a:t>/</a:t>
            </a:r>
            <a:r>
              <a:rPr lang="en-US" dirty="0" err="1" smtClean="0"/>
              <a:t>rbf</a:t>
            </a:r>
            <a:r>
              <a:rPr lang="en-US" dirty="0" smtClean="0"/>
              <a:t>/HIPR2/</a:t>
            </a:r>
            <a:r>
              <a:rPr lang="en-US" dirty="0" err="1" smtClean="0"/>
              <a:t>open.htm</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79</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sounds</a:t>
            </a:r>
            <a:r>
              <a:rPr lang="en-US" baseline="0" dirty="0" smtClean="0"/>
              <a:t> complicated but it’s really super simple. I’ll show you using an example.</a:t>
            </a:r>
            <a:endParaRPr lang="en-US" dirty="0" smtClean="0"/>
          </a:p>
          <a:p>
            <a:r>
              <a:rPr lang="en-US" dirty="0" smtClean="0"/>
              <a:t>https://</a:t>
            </a:r>
            <a:r>
              <a:rPr lang="en-US" dirty="0" err="1" smtClean="0"/>
              <a:t>robhentac.wordpress.com</a:t>
            </a:r>
            <a:r>
              <a:rPr lang="en-US" dirty="0" smtClean="0"/>
              <a:t>/2010/09/21/morphological-operations/</a:t>
            </a:r>
          </a:p>
          <a:p>
            <a:r>
              <a:rPr lang="en-US" dirty="0" smtClean="0"/>
              <a:t>http://</a:t>
            </a:r>
            <a:r>
              <a:rPr lang="en-US" dirty="0" err="1" smtClean="0"/>
              <a:t>homepages.inf.ed.ac.uk</a:t>
            </a:r>
            <a:r>
              <a:rPr lang="en-US" dirty="0" smtClean="0"/>
              <a:t>/</a:t>
            </a:r>
            <a:r>
              <a:rPr lang="en-US" dirty="0" err="1" smtClean="0"/>
              <a:t>rbf</a:t>
            </a:r>
            <a:r>
              <a:rPr lang="en-US" dirty="0" smtClean="0"/>
              <a:t>/HIPR2/</a:t>
            </a:r>
            <a:r>
              <a:rPr lang="en-US" dirty="0" err="1" smtClean="0"/>
              <a:t>open.htm</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80</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sounds</a:t>
            </a:r>
            <a:r>
              <a:rPr lang="en-US" baseline="0" dirty="0" smtClean="0"/>
              <a:t> complicated but it’s really super simple. I’ll show you using an example.</a:t>
            </a:r>
            <a:endParaRPr lang="en-US" dirty="0" smtClean="0"/>
          </a:p>
          <a:p>
            <a:r>
              <a:rPr lang="en-US" dirty="0" smtClean="0"/>
              <a:t>https://</a:t>
            </a:r>
            <a:r>
              <a:rPr lang="en-US" dirty="0" err="1" smtClean="0"/>
              <a:t>robhentac.wordpress.com</a:t>
            </a:r>
            <a:r>
              <a:rPr lang="en-US" dirty="0" smtClean="0"/>
              <a:t>/2010/09/21/morphological-operations/</a:t>
            </a:r>
          </a:p>
          <a:p>
            <a:r>
              <a:rPr lang="en-US" dirty="0" smtClean="0"/>
              <a:t>http://</a:t>
            </a:r>
            <a:r>
              <a:rPr lang="en-US" dirty="0" err="1" smtClean="0"/>
              <a:t>homepages.inf.ed.ac.uk</a:t>
            </a:r>
            <a:r>
              <a:rPr lang="en-US" dirty="0" smtClean="0"/>
              <a:t>/</a:t>
            </a:r>
            <a:r>
              <a:rPr lang="en-US" dirty="0" err="1" smtClean="0"/>
              <a:t>rbf</a:t>
            </a:r>
            <a:r>
              <a:rPr lang="en-US" dirty="0" smtClean="0"/>
              <a:t>/HIPR2/</a:t>
            </a:r>
            <a:r>
              <a:rPr lang="en-US" dirty="0" err="1" smtClean="0"/>
              <a:t>open.htm</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81</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doesn’t do anything here.</a:t>
            </a:r>
            <a:r>
              <a:rPr lang="en-US" baseline="0" dirty="0" smtClean="0"/>
              <a:t> But I put it there anyway just to show you that you’re supposed to convolve it. You’re supposed to move it all around.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82</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a:t>
            </a:r>
            <a:r>
              <a:rPr lang="en-US" baseline="0" dirty="0" smtClean="0"/>
              <a:t> where we were before, We’ll ideally trace over the whole image, but only the outside of the object matters here. So let me show you what happens when we trace around the object.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83</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would I take an average? *click*</a:t>
            </a:r>
            <a:r>
              <a:rPr lang="en-US" baseline="0" dirty="0" smtClean="0"/>
              <a:t> </a:t>
            </a:r>
            <a:r>
              <a:rPr lang="en-US" dirty="0" smtClean="0"/>
              <a:t>Well, I could</a:t>
            </a:r>
            <a:r>
              <a:rPr lang="en-US" baseline="0" dirty="0" smtClean="0"/>
              <a:t> take the image </a:t>
            </a:r>
          </a:p>
          <a:p>
            <a:pPr marL="171450" indent="-171450">
              <a:buFontTx/>
              <a:buChar char="•"/>
            </a:pPr>
            <a:r>
              <a:rPr lang="en-US" baseline="0" dirty="0" smtClean="0"/>
              <a:t>multiply each pixel intensity by </a:t>
            </a:r>
          </a:p>
          <a:p>
            <a:pPr marL="171450" indent="-171450">
              <a:buFontTx/>
              <a:buChar char="•"/>
            </a:pPr>
            <a:r>
              <a:rPr lang="en-US" baseline="0" dirty="0" smtClean="0"/>
              <a:t>1/the number of pixels, that</a:t>
            </a:r>
            <a:r>
              <a:rPr lang="uk-UA" baseline="0" dirty="0" smtClean="0"/>
              <a:t>’</a:t>
            </a:r>
            <a:r>
              <a:rPr lang="en-US" baseline="0" dirty="0" smtClean="0"/>
              <a:t>s how we take a simple average, and add them up. Then we have the average pixel value in the square and we could replace the middle pixel in the image by its average. So what could be the disadvantages of that? Well, one issue is that we’re trying to estimate what should go in the middle of the square. And it should depend more on the pixels near the middle of the square than on the outside of the square. Now you see, we can solve this. Instead of just having an average where we weight each square equally,</a:t>
            </a:r>
            <a:endParaRPr lang="en-US" dirty="0" smtClean="0"/>
          </a:p>
        </p:txBody>
      </p:sp>
      <p:sp>
        <p:nvSpPr>
          <p:cNvPr id="4" name="Slide Number Placeholder 3"/>
          <p:cNvSpPr>
            <a:spLocks noGrp="1"/>
          </p:cNvSpPr>
          <p:nvPr>
            <p:ph type="sldNum" sz="quarter" idx="10"/>
          </p:nvPr>
        </p:nvSpPr>
        <p:spPr/>
        <p:txBody>
          <a:bodyPr/>
          <a:lstStyle/>
          <a:p>
            <a:fld id="{3F751D43-7239-D140-A516-1D14A94734AF}" type="slidenum">
              <a:rPr lang="en-US" smtClean="0"/>
              <a:t>8</a:t>
            </a:fld>
            <a:endParaRPr lang="en-US"/>
          </a:p>
        </p:txBody>
      </p:sp>
    </p:spTree>
    <p:extLst>
      <p:ext uri="{BB962C8B-B14F-4D97-AF65-F5344CB8AC3E}">
        <p14:creationId xmlns:p14="http://schemas.microsoft.com/office/powerpoint/2010/main" val="38604799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84</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85</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86</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87</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88</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89</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90</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91</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92</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that’s it.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93</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could have the center pixels</a:t>
            </a:r>
            <a:r>
              <a:rPr lang="en-US" baseline="0" dirty="0" smtClean="0"/>
              <a:t> weighted more highly than the outside pixels. And that’s where we need that Gaussian. It becomes our weighting function. We take a *weighted* average of the pixels, where the center is weighted more highly. </a:t>
            </a:r>
            <a:endParaRPr lang="en-US" dirty="0"/>
          </a:p>
        </p:txBody>
      </p:sp>
      <p:sp>
        <p:nvSpPr>
          <p:cNvPr id="4" name="Slide Number Placeholder 3"/>
          <p:cNvSpPr>
            <a:spLocks noGrp="1"/>
          </p:cNvSpPr>
          <p:nvPr>
            <p:ph type="sldNum" sz="quarter" idx="10"/>
          </p:nvPr>
        </p:nvSpPr>
        <p:spPr/>
        <p:txBody>
          <a:bodyPr/>
          <a:lstStyle/>
          <a:p>
            <a:fld id="{3F751D43-7239-D140-A516-1D14A94734AF}" type="slidenum">
              <a:rPr lang="en-US" smtClean="0"/>
              <a:t>9</a:t>
            </a:fld>
            <a:endParaRPr lang="en-US"/>
          </a:p>
        </p:txBody>
      </p:sp>
    </p:spTree>
    <p:extLst>
      <p:ext uri="{BB962C8B-B14F-4D97-AF65-F5344CB8AC3E}">
        <p14:creationId xmlns:p14="http://schemas.microsoft.com/office/powerpoint/2010/main" val="38604799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when we color them</a:t>
            </a:r>
            <a:r>
              <a:rPr lang="en-US" baseline="0" dirty="0" smtClean="0"/>
              <a:t> all dark, this is what we get. This is what we started with by the way.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94</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erosion is</a:t>
            </a:r>
            <a:r>
              <a:rPr lang="en-US" baseline="0" dirty="0" smtClean="0"/>
              <a:t> sort of the opposite of dilation, but if you do dilation and then erosion, you don’t necessarily get back the same image.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95</a:t>
            </a:fld>
            <a:endParaRPr lang="en-US" dirty="0"/>
          </a:p>
        </p:txBody>
      </p:sp>
    </p:spTree>
    <p:extLst>
      <p:ext uri="{BB962C8B-B14F-4D97-AF65-F5344CB8AC3E}">
        <p14:creationId xmlns:p14="http://schemas.microsoft.com/office/powerpoint/2010/main" val="31383015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erosion, we’re going to eat away at the pixels in the bright objects. So wherever we put the structuring element we’re going to color the center pixel the lightest out of all of its neighbors.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96</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97</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98</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 it</a:t>
            </a:r>
            <a:r>
              <a:rPr lang="en-US" baseline="0" dirty="0" smtClean="0"/>
              <a:t> proceeds.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99</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final thing we’re left with. Most of the object has been eroded away.</a:t>
            </a:r>
            <a:r>
              <a:rPr lang="en-US" baseline="0" dirty="0" smtClean="0"/>
              <a:t> And the thing on the right is what we started with,</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100</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overlay the two you can see that it sort of looks like the outer</a:t>
            </a:r>
            <a:r>
              <a:rPr lang="en-US" baseline="0" dirty="0" smtClean="0"/>
              <a:t> layer eroded away *click*</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101</a:t>
            </a:fld>
            <a:endParaRPr lang="en-US" dirty="0"/>
          </a:p>
        </p:txBody>
      </p:sp>
    </p:spTree>
    <p:extLst>
      <p:ext uri="{BB962C8B-B14F-4D97-AF65-F5344CB8AC3E}">
        <p14:creationId xmlns:p14="http://schemas.microsoft.com/office/powerpoint/2010/main" val="40597968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at his eye, it’s a little more open on this one.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102</a:t>
            </a:fld>
            <a:endParaRPr lang="en-US" dirty="0"/>
          </a:p>
        </p:txBody>
      </p:sp>
    </p:spTree>
    <p:extLst>
      <p:ext uri="{BB962C8B-B14F-4D97-AF65-F5344CB8AC3E}">
        <p14:creationId xmlns:p14="http://schemas.microsoft.com/office/powerpoint/2010/main" val="39129144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r>
              <a:rPr lang="en-US" baseline="0" dirty="0" smtClean="0"/>
              <a:t> you could choose whatever shape you like really, depending on how you want the edges eroded around the bright objects.</a:t>
            </a:r>
            <a:endParaRPr lang="en-US" dirty="0" smtClean="0"/>
          </a:p>
          <a:p>
            <a:endParaRPr lang="en-US" dirty="0" smtClean="0"/>
          </a:p>
          <a:p>
            <a:endParaRPr lang="en-US" dirty="0" smtClean="0"/>
          </a:p>
          <a:p>
            <a:endParaRPr lang="en-US" dirty="0" smtClean="0"/>
          </a:p>
          <a:p>
            <a:endParaRPr lang="en-US" dirty="0" smtClean="0"/>
          </a:p>
          <a:p>
            <a:r>
              <a:rPr lang="en-US" dirty="0" smtClean="0"/>
              <a:t>https://</a:t>
            </a:r>
            <a:r>
              <a:rPr lang="en-US" dirty="0" err="1" smtClean="0"/>
              <a:t>robhentac.wordpress.com</a:t>
            </a:r>
            <a:r>
              <a:rPr lang="en-US" dirty="0" smtClean="0"/>
              <a:t>/2010/09/21/morphological-operations/</a:t>
            </a:r>
          </a:p>
          <a:p>
            <a:r>
              <a:rPr lang="en-US" dirty="0" smtClean="0"/>
              <a:t>http://</a:t>
            </a:r>
            <a:r>
              <a:rPr lang="en-US" dirty="0" err="1" smtClean="0"/>
              <a:t>homepages.inf.ed.ac.uk</a:t>
            </a:r>
            <a:r>
              <a:rPr lang="en-US" dirty="0" smtClean="0"/>
              <a:t>/</a:t>
            </a:r>
            <a:r>
              <a:rPr lang="en-US" dirty="0" err="1" smtClean="0"/>
              <a:t>rbf</a:t>
            </a:r>
            <a:r>
              <a:rPr lang="en-US" dirty="0" smtClean="0"/>
              <a:t>/HIPR2/</a:t>
            </a:r>
            <a:r>
              <a:rPr lang="en-US" dirty="0" err="1" smtClean="0"/>
              <a:t>open.htm</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103</a:t>
            </a:fld>
            <a:endParaRPr lang="en-US" dirty="0"/>
          </a:p>
        </p:txBody>
      </p:sp>
    </p:spTree>
    <p:extLst>
      <p:ext uri="{BB962C8B-B14F-4D97-AF65-F5344CB8AC3E}">
        <p14:creationId xmlns:p14="http://schemas.microsoft.com/office/powerpoint/2010/main" val="4059796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Sego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6" name="Content Placeholder 5"/>
          <p:cNvSpPr>
            <a:spLocks noGrp="1"/>
          </p:cNvSpPr>
          <p:nvPr>
            <p:ph sz="quarter" idx="10"/>
          </p:nvPr>
        </p:nvSpPr>
        <p:spPr>
          <a:xfrm>
            <a:off x="379413" y="1388226"/>
            <a:ext cx="11525251" cy="5290388"/>
          </a:xfrm>
          <a:prstGeom prst="rect">
            <a:avLst/>
          </a:prstGeom>
        </p:spPr>
        <p:txBody>
          <a:bodyPr/>
          <a:lstStyle>
            <a:lvl1pPr>
              <a:spcBef>
                <a:spcPts val="1400"/>
              </a:spcBef>
              <a:defRPr b="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029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latin typeface="Segoe UI Light"/>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91348690"/>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latin typeface="Segoe UI Light"/>
            </a:endParaRPr>
          </a:p>
        </p:txBody>
      </p:sp>
      <p:sp>
        <p:nvSpPr>
          <p:cNvPr id="11" name="Rectangle 2"/>
          <p:cNvSpPr>
            <a:spLocks noChangeArrowheads="1"/>
          </p:cNvSpPr>
          <p:nvPr userDrawn="1"/>
        </p:nvSpPr>
        <p:spPr bwMode="auto">
          <a:xfrm>
            <a:off x="530087" y="5960743"/>
            <a:ext cx="11078818" cy="900246"/>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latin typeface="Segoe UI Light"/>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 id="2147483672" r:id="rId10"/>
  </p:sldLayoutIdLst>
  <p:timing>
    <p:tnLst>
      <p:par>
        <p:cTn xmlns:p14="http://schemas.microsoft.com/office/powerpoint/2010/mai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microsoft.com/office/2007/relationships/hdphoto" Target="../media/hdphoto1.wdp"/><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s>
</file>

<file path=ppt/slides/_rels/slide10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microsoft.com/office/2007/relationships/hdphoto" Target="../media/hdphoto12.wdp"/><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2.png"/><Relationship Id="rId5" Type="http://schemas.microsoft.com/office/2007/relationships/hdphoto" Target="../media/hdphoto13.wdp"/><Relationship Id="rId1" Type="http://schemas.openxmlformats.org/officeDocument/2006/relationships/slideLayout" Target="../slideLayouts/slideLayout4.xml"/><Relationship Id="rId2" Type="http://schemas.openxmlformats.org/officeDocument/2006/relationships/notesSlide" Target="../notesSlides/notesSlide102.xml"/></Relationships>
</file>

<file path=ppt/slides/_rels/slide10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3.png"/><Relationship Id="rId5" Type="http://schemas.microsoft.com/office/2007/relationships/hdphoto" Target="../media/hdphoto14.wdp"/><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2.wdp"/><Relationship Id="rId5" Type="http://schemas.openxmlformats.org/officeDocument/2006/relationships/image" Target="../media/image5.jp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s>
</file>

<file path=ppt/slides/_rels/slide111.xml.rels><?xml version="1.0" encoding="UTF-8" standalone="yes"?>
<Relationships xmlns="http://schemas.openxmlformats.org/package/2006/relationships"><Relationship Id="rId3" Type="http://schemas.openxmlformats.org/officeDocument/2006/relationships/image" Target="../media/image44.png"/><Relationship Id="rId4" Type="http://schemas.microsoft.com/office/2007/relationships/hdphoto" Target="../media/hdphoto15.wdp"/><Relationship Id="rId5"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1" Type="http://schemas.openxmlformats.org/officeDocument/2006/relationships/oleObject" Target="../embeddings/oleObject55.bin"/><Relationship Id="rId12" Type="http://schemas.openxmlformats.org/officeDocument/2006/relationships/image" Target="../media/image49.emf"/><Relationship Id="rId1" Type="http://schemas.openxmlformats.org/officeDocument/2006/relationships/vmlDrawing" Target="../drawings/vmlDrawing26.vml"/><Relationship Id="rId2" Type="http://schemas.openxmlformats.org/officeDocument/2006/relationships/slideLayout" Target="../slideLayouts/slideLayout1.xml"/><Relationship Id="rId3" Type="http://schemas.openxmlformats.org/officeDocument/2006/relationships/oleObject" Target="../embeddings/oleObject51.bin"/><Relationship Id="rId4" Type="http://schemas.openxmlformats.org/officeDocument/2006/relationships/image" Target="../media/image45.emf"/><Relationship Id="rId5" Type="http://schemas.openxmlformats.org/officeDocument/2006/relationships/oleObject" Target="../embeddings/oleObject52.bin"/><Relationship Id="rId6" Type="http://schemas.openxmlformats.org/officeDocument/2006/relationships/image" Target="../media/image46.emf"/><Relationship Id="rId7" Type="http://schemas.openxmlformats.org/officeDocument/2006/relationships/oleObject" Target="../embeddings/oleObject53.bin"/><Relationship Id="rId8" Type="http://schemas.openxmlformats.org/officeDocument/2006/relationships/image" Target="../media/image47.emf"/><Relationship Id="rId9" Type="http://schemas.openxmlformats.org/officeDocument/2006/relationships/oleObject" Target="../embeddings/oleObject54.bin"/><Relationship Id="rId10" Type="http://schemas.openxmlformats.org/officeDocument/2006/relationships/image" Target="../media/image48.emf"/></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2.wdp"/><Relationship Id="rId5" Type="http://schemas.openxmlformats.org/officeDocument/2006/relationships/image" Target="../media/image5.jp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2.wdp"/><Relationship Id="rId5" Type="http://schemas.openxmlformats.org/officeDocument/2006/relationships/image" Target="../media/image5.jp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2.wdp"/><Relationship Id="rId5" Type="http://schemas.openxmlformats.org/officeDocument/2006/relationships/image" Target="../media/image5.jp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2.wdp"/><Relationship Id="rId5" Type="http://schemas.openxmlformats.org/officeDocument/2006/relationships/image" Target="../media/image5.jp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2.wdp"/><Relationship Id="rId5" Type="http://schemas.openxmlformats.org/officeDocument/2006/relationships/image" Target="../media/image5.jp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2.wdp"/><Relationship Id="rId5" Type="http://schemas.openxmlformats.org/officeDocument/2006/relationships/image" Target="../media/image5.jp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2.wdp"/><Relationship Id="rId5" Type="http://schemas.openxmlformats.org/officeDocument/2006/relationships/image" Target="../media/image5.jp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3.wdp"/><Relationship Id="rId5" Type="http://schemas.openxmlformats.org/officeDocument/2006/relationships/image" Target="../media/image5.jp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4.wdp"/><Relationship Id="rId5" Type="http://schemas.openxmlformats.org/officeDocument/2006/relationships/image" Target="../media/image6.png"/><Relationship Id="rId6" Type="http://schemas.microsoft.com/office/2007/relationships/hdphoto" Target="../media/hdphoto5.wdp"/><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image" Target="../media/image6.png"/><Relationship Id="rId12" Type="http://schemas.microsoft.com/office/2007/relationships/hdphoto" Target="../media/hdphoto1.wdp"/><Relationship Id="rId1" Type="http://schemas.openxmlformats.org/officeDocument/2006/relationships/vmlDrawing" Target="../drawings/vmlDrawing3.vml"/><Relationship Id="rId2" Type="http://schemas.openxmlformats.org/officeDocument/2006/relationships/slideLayout" Target="../slideLayouts/slideLayout4.xml"/><Relationship Id="rId3" Type="http://schemas.openxmlformats.org/officeDocument/2006/relationships/notesSlide" Target="../notesSlides/notesSlide22.xml"/><Relationship Id="rId4" Type="http://schemas.openxmlformats.org/officeDocument/2006/relationships/image" Target="../media/image5.jpg"/><Relationship Id="rId5" Type="http://schemas.openxmlformats.org/officeDocument/2006/relationships/oleObject" Target="../embeddings/oleObject7.bin"/><Relationship Id="rId6" Type="http://schemas.openxmlformats.org/officeDocument/2006/relationships/image" Target="../media/image7.emf"/><Relationship Id="rId7" Type="http://schemas.openxmlformats.org/officeDocument/2006/relationships/oleObject" Target="../embeddings/oleObject8.bin"/><Relationship Id="rId8" Type="http://schemas.openxmlformats.org/officeDocument/2006/relationships/image" Target="../media/image8.emf"/><Relationship Id="rId9" Type="http://schemas.openxmlformats.org/officeDocument/2006/relationships/oleObject" Target="../embeddings/oleObject9.bin"/><Relationship Id="rId10" Type="http://schemas.openxmlformats.org/officeDocument/2006/relationships/oleObject" Target="../embeddings/oleObject10.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1.wdp"/><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1.wdp"/><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1.wdp"/><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1.wdp"/><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4" Type="http://schemas.microsoft.com/office/2007/relationships/hdphoto" Target="../media/hdphoto6.wdp"/><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0.jpeg"/><Relationship Id="rId5" Type="http://schemas.microsoft.com/office/2007/relationships/hdphoto" Target="../media/hdphoto7.wdp"/><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0.jpeg"/><Relationship Id="rId5" Type="http://schemas.microsoft.com/office/2007/relationships/hdphoto" Target="../media/hdphoto8.wdp"/><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0.jpeg"/><Relationship Id="rId5" Type="http://schemas.microsoft.com/office/2007/relationships/hdphoto" Target="../media/hdphoto9.wdp"/><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4" Type="http://schemas.microsoft.com/office/2007/relationships/hdphoto" Target="../media/hdphoto10.wdp"/><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eg"/><Relationship Id="rId4" Type="http://schemas.microsoft.com/office/2007/relationships/hdphoto" Target="../media/hdphoto10.wdp"/><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4" Type="http://schemas.microsoft.com/office/2007/relationships/hdphoto" Target="../media/hdphoto11.wdp"/><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4" Type="http://schemas.microsoft.com/office/2007/relationships/hdphoto" Target="../media/hdphoto11.wdp"/><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4" Type="http://schemas.microsoft.com/office/2007/relationships/hdphoto" Target="../media/hdphoto11.wdp"/><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4" Type="http://schemas.microsoft.com/office/2007/relationships/hdphoto" Target="../media/hdphoto11.wdp"/><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1.wdp"/><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1.wdp"/><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1.wdp"/><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4" Type="http://schemas.openxmlformats.org/officeDocument/2006/relationships/oleObject" Target="../embeddings/oleObject11.bin"/><Relationship Id="rId5" Type="http://schemas.openxmlformats.org/officeDocument/2006/relationships/image" Target="../media/image13.emf"/><Relationship Id="rId1" Type="http://schemas.openxmlformats.org/officeDocument/2006/relationships/vmlDrawing" Target="../drawings/vmlDrawing4.vml"/><Relationship Id="rId2"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oleObject" Target="../embeddings/oleObject12.bin"/><Relationship Id="rId5" Type="http://schemas.openxmlformats.org/officeDocument/2006/relationships/image" Target="../media/image14.emf"/><Relationship Id="rId1" Type="http://schemas.openxmlformats.org/officeDocument/2006/relationships/vmlDrawing" Target="../drawings/vmlDrawing5.vml"/><Relationship Id="rId2"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oleObject" Target="../embeddings/oleObject13.bin"/><Relationship Id="rId5" Type="http://schemas.openxmlformats.org/officeDocument/2006/relationships/image" Target="../media/image15.emf"/><Relationship Id="rId1" Type="http://schemas.openxmlformats.org/officeDocument/2006/relationships/vmlDrawing" Target="../drawings/vmlDrawing6.vml"/><Relationship Id="rId2"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oleObject" Target="../embeddings/oleObject14.bin"/><Relationship Id="rId5" Type="http://schemas.openxmlformats.org/officeDocument/2006/relationships/image" Target="../media/image16.emf"/><Relationship Id="rId6" Type="http://schemas.openxmlformats.org/officeDocument/2006/relationships/oleObject" Target="../embeddings/oleObject15.bin"/><Relationship Id="rId7" Type="http://schemas.openxmlformats.org/officeDocument/2006/relationships/image" Target="../media/image17.emf"/><Relationship Id="rId1" Type="http://schemas.openxmlformats.org/officeDocument/2006/relationships/vmlDrawing" Target="../drawings/vmlDrawing7.vml"/><Relationship Id="rId2"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oleObject" Target="../embeddings/oleObject16.bin"/><Relationship Id="rId5" Type="http://schemas.openxmlformats.org/officeDocument/2006/relationships/image" Target="../media/image18.emf"/><Relationship Id="rId6" Type="http://schemas.openxmlformats.org/officeDocument/2006/relationships/oleObject" Target="../embeddings/oleObject17.bin"/><Relationship Id="rId7" Type="http://schemas.openxmlformats.org/officeDocument/2006/relationships/image" Target="../media/image17.emf"/><Relationship Id="rId1" Type="http://schemas.openxmlformats.org/officeDocument/2006/relationships/vmlDrawing" Target="../drawings/vmlDrawing8.vml"/><Relationship Id="rId2"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oleObject" Target="../embeddings/oleObject18.bin"/><Relationship Id="rId5" Type="http://schemas.openxmlformats.org/officeDocument/2006/relationships/image" Target="../media/image18.emf"/><Relationship Id="rId6" Type="http://schemas.openxmlformats.org/officeDocument/2006/relationships/oleObject" Target="../embeddings/oleObject19.bin"/><Relationship Id="rId7" Type="http://schemas.openxmlformats.org/officeDocument/2006/relationships/image" Target="../media/image17.emf"/><Relationship Id="rId1" Type="http://schemas.openxmlformats.org/officeDocument/2006/relationships/vmlDrawing" Target="../drawings/vmlDrawing9.vml"/><Relationship Id="rId2"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4" Type="http://schemas.openxmlformats.org/officeDocument/2006/relationships/oleObject" Target="../embeddings/oleObject20.bin"/><Relationship Id="rId5" Type="http://schemas.openxmlformats.org/officeDocument/2006/relationships/image" Target="../media/image19.emf"/><Relationship Id="rId6" Type="http://schemas.openxmlformats.org/officeDocument/2006/relationships/oleObject" Target="../embeddings/oleObject21.bin"/><Relationship Id="rId7" Type="http://schemas.openxmlformats.org/officeDocument/2006/relationships/image" Target="../media/image17.emf"/><Relationship Id="rId1" Type="http://schemas.openxmlformats.org/officeDocument/2006/relationships/vmlDrawing" Target="../drawings/vmlDrawing10.vml"/><Relationship Id="rId2"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1" Type="http://schemas.openxmlformats.org/officeDocument/2006/relationships/image" Target="../media/image23.emf"/><Relationship Id="rId12" Type="http://schemas.openxmlformats.org/officeDocument/2006/relationships/oleObject" Target="../embeddings/oleObject26.bin"/><Relationship Id="rId13" Type="http://schemas.openxmlformats.org/officeDocument/2006/relationships/image" Target="../media/image24.emf"/><Relationship Id="rId14" Type="http://schemas.openxmlformats.org/officeDocument/2006/relationships/oleObject" Target="../embeddings/oleObject27.bin"/><Relationship Id="rId15" Type="http://schemas.openxmlformats.org/officeDocument/2006/relationships/image" Target="../media/image25.emf"/><Relationship Id="rId1" Type="http://schemas.openxmlformats.org/officeDocument/2006/relationships/vmlDrawing" Target="../drawings/vmlDrawing11.vml"/><Relationship Id="rId2" Type="http://schemas.openxmlformats.org/officeDocument/2006/relationships/slideLayout" Target="../slideLayouts/slideLayout4.xml"/><Relationship Id="rId3" Type="http://schemas.openxmlformats.org/officeDocument/2006/relationships/notesSlide" Target="../notesSlides/notesSlide50.xml"/><Relationship Id="rId4" Type="http://schemas.openxmlformats.org/officeDocument/2006/relationships/oleObject" Target="../embeddings/oleObject22.bin"/><Relationship Id="rId5" Type="http://schemas.openxmlformats.org/officeDocument/2006/relationships/image" Target="../media/image20.emf"/><Relationship Id="rId6" Type="http://schemas.openxmlformats.org/officeDocument/2006/relationships/oleObject" Target="../embeddings/oleObject23.bin"/><Relationship Id="rId7" Type="http://schemas.openxmlformats.org/officeDocument/2006/relationships/image" Target="../media/image21.emf"/><Relationship Id="rId8" Type="http://schemas.openxmlformats.org/officeDocument/2006/relationships/oleObject" Target="../embeddings/oleObject24.bin"/><Relationship Id="rId9" Type="http://schemas.openxmlformats.org/officeDocument/2006/relationships/image" Target="../media/image22.emf"/><Relationship Id="rId10" Type="http://schemas.openxmlformats.org/officeDocument/2006/relationships/oleObject" Target="../embeddings/oleObject25.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image" Target="../media/image26.png"/><Relationship Id="rId5" Type="http://schemas.openxmlformats.org/officeDocument/2006/relationships/oleObject" Target="../embeddings/oleObject28.bin"/><Relationship Id="rId6" Type="http://schemas.openxmlformats.org/officeDocument/2006/relationships/image" Target="../media/image24.emf"/><Relationship Id="rId1" Type="http://schemas.openxmlformats.org/officeDocument/2006/relationships/vmlDrawing" Target="../drawings/vmlDrawing12.vml"/><Relationship Id="rId2"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3" Type="http://schemas.openxmlformats.org/officeDocument/2006/relationships/image" Target="../media/image12.jpeg"/><Relationship Id="rId4" Type="http://schemas.microsoft.com/office/2007/relationships/hdphoto" Target="../media/hdphoto11.wdp"/><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4" Type="http://schemas.openxmlformats.org/officeDocument/2006/relationships/image" Target="../media/image12.jpeg"/><Relationship Id="rId5" Type="http://schemas.microsoft.com/office/2007/relationships/hdphoto" Target="../media/hdphoto11.wdp"/><Relationship Id="rId6" Type="http://schemas.openxmlformats.org/officeDocument/2006/relationships/oleObject" Target="../embeddings/oleObject29.bin"/><Relationship Id="rId7" Type="http://schemas.openxmlformats.org/officeDocument/2006/relationships/image" Target="../media/image27.emf"/><Relationship Id="rId1" Type="http://schemas.openxmlformats.org/officeDocument/2006/relationships/vmlDrawing" Target="../drawings/vmlDrawing13.vml"/><Relationship Id="rId2"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4" Type="http://schemas.openxmlformats.org/officeDocument/2006/relationships/image" Target="../media/image12.jpeg"/><Relationship Id="rId5" Type="http://schemas.microsoft.com/office/2007/relationships/hdphoto" Target="../media/hdphoto11.wdp"/><Relationship Id="rId6" Type="http://schemas.openxmlformats.org/officeDocument/2006/relationships/oleObject" Target="../embeddings/oleObject30.bin"/><Relationship Id="rId7" Type="http://schemas.openxmlformats.org/officeDocument/2006/relationships/image" Target="../media/image27.emf"/><Relationship Id="rId1" Type="http://schemas.openxmlformats.org/officeDocument/2006/relationships/vmlDrawing" Target="../drawings/vmlDrawing14.vml"/><Relationship Id="rId2"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4" Type="http://schemas.openxmlformats.org/officeDocument/2006/relationships/image" Target="../media/image12.jpeg"/><Relationship Id="rId5" Type="http://schemas.microsoft.com/office/2007/relationships/hdphoto" Target="../media/hdphoto11.wdp"/><Relationship Id="rId6" Type="http://schemas.openxmlformats.org/officeDocument/2006/relationships/oleObject" Target="../embeddings/oleObject31.bin"/><Relationship Id="rId7" Type="http://schemas.openxmlformats.org/officeDocument/2006/relationships/image" Target="../media/image27.emf"/><Relationship Id="rId1" Type="http://schemas.openxmlformats.org/officeDocument/2006/relationships/vmlDrawing" Target="../drawings/vmlDrawing15.vml"/><Relationship Id="rId2"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image" Target="../media/image12.jpeg"/><Relationship Id="rId5" Type="http://schemas.microsoft.com/office/2007/relationships/hdphoto" Target="../media/hdphoto11.wdp"/><Relationship Id="rId6" Type="http://schemas.openxmlformats.org/officeDocument/2006/relationships/oleObject" Target="../embeddings/oleObject32.bin"/><Relationship Id="rId7" Type="http://schemas.openxmlformats.org/officeDocument/2006/relationships/image" Target="../media/image27.emf"/><Relationship Id="rId8" Type="http://schemas.openxmlformats.org/officeDocument/2006/relationships/oleObject" Target="../embeddings/oleObject33.bin"/><Relationship Id="rId9" Type="http://schemas.openxmlformats.org/officeDocument/2006/relationships/image" Target="../media/image28.emf"/><Relationship Id="rId10" Type="http://schemas.openxmlformats.org/officeDocument/2006/relationships/oleObject" Target="../embeddings/oleObject34.bin"/><Relationship Id="rId11" Type="http://schemas.openxmlformats.org/officeDocument/2006/relationships/image" Target="../media/image29.emf"/><Relationship Id="rId1" Type="http://schemas.openxmlformats.org/officeDocument/2006/relationships/vmlDrawing" Target="../drawings/vmlDrawing16.vml"/><Relationship Id="rId2"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1.wdp"/><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image" Target="../media/image12.jpeg"/><Relationship Id="rId5" Type="http://schemas.microsoft.com/office/2007/relationships/hdphoto" Target="../media/hdphoto11.wdp"/><Relationship Id="rId6" Type="http://schemas.openxmlformats.org/officeDocument/2006/relationships/oleObject" Target="../embeddings/oleObject35.bin"/><Relationship Id="rId7" Type="http://schemas.openxmlformats.org/officeDocument/2006/relationships/image" Target="../media/image27.emf"/><Relationship Id="rId1" Type="http://schemas.openxmlformats.org/officeDocument/2006/relationships/vmlDrawing" Target="../drawings/vmlDrawing17.vml"/><Relationship Id="rId2"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4" Type="http://schemas.openxmlformats.org/officeDocument/2006/relationships/oleObject" Target="../embeddings/oleObject36.bin"/><Relationship Id="rId5" Type="http://schemas.openxmlformats.org/officeDocument/2006/relationships/image" Target="../media/image30.emf"/><Relationship Id="rId6" Type="http://schemas.openxmlformats.org/officeDocument/2006/relationships/oleObject" Target="../embeddings/oleObject37.bin"/><Relationship Id="rId7" Type="http://schemas.openxmlformats.org/officeDocument/2006/relationships/image" Target="../media/image31.emf"/><Relationship Id="rId8" Type="http://schemas.openxmlformats.org/officeDocument/2006/relationships/oleObject" Target="../embeddings/oleObject38.bin"/><Relationship Id="rId9" Type="http://schemas.openxmlformats.org/officeDocument/2006/relationships/image" Target="../media/image32.emf"/><Relationship Id="rId1" Type="http://schemas.openxmlformats.org/officeDocument/2006/relationships/vmlDrawing" Target="../drawings/vmlDrawing18.vml"/><Relationship Id="rId2"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oleObject" Target="../embeddings/oleObject39.bin"/><Relationship Id="rId5" Type="http://schemas.openxmlformats.org/officeDocument/2006/relationships/image" Target="../media/image33.emf"/><Relationship Id="rId1" Type="http://schemas.openxmlformats.org/officeDocument/2006/relationships/vmlDrawing" Target="../drawings/vmlDrawing19.vml"/><Relationship Id="rId2"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oleObject" Target="../embeddings/oleObject40.bin"/><Relationship Id="rId5" Type="http://schemas.openxmlformats.org/officeDocument/2006/relationships/image" Target="../media/image34.emf"/><Relationship Id="rId6" Type="http://schemas.openxmlformats.org/officeDocument/2006/relationships/oleObject" Target="../embeddings/oleObject41.bin"/><Relationship Id="rId7" Type="http://schemas.openxmlformats.org/officeDocument/2006/relationships/image" Target="../media/image35.emf"/><Relationship Id="rId8" Type="http://schemas.openxmlformats.org/officeDocument/2006/relationships/oleObject" Target="../embeddings/oleObject42.bin"/><Relationship Id="rId9" Type="http://schemas.openxmlformats.org/officeDocument/2006/relationships/image" Target="../media/image36.emf"/><Relationship Id="rId10" Type="http://schemas.openxmlformats.org/officeDocument/2006/relationships/oleObject" Target="../embeddings/oleObject43.bin"/><Relationship Id="rId11" Type="http://schemas.openxmlformats.org/officeDocument/2006/relationships/image" Target="../media/image37.emf"/><Relationship Id="rId1" Type="http://schemas.openxmlformats.org/officeDocument/2006/relationships/vmlDrawing" Target="../drawings/vmlDrawing20.vml"/><Relationship Id="rId2"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oleObject" Target="../embeddings/oleObject44.bin"/><Relationship Id="rId5" Type="http://schemas.openxmlformats.org/officeDocument/2006/relationships/image" Target="../media/image34.emf"/><Relationship Id="rId6" Type="http://schemas.openxmlformats.org/officeDocument/2006/relationships/oleObject" Target="../embeddings/oleObject45.bin"/><Relationship Id="rId7" Type="http://schemas.openxmlformats.org/officeDocument/2006/relationships/image" Target="../media/image35.emf"/><Relationship Id="rId8" Type="http://schemas.openxmlformats.org/officeDocument/2006/relationships/oleObject" Target="../embeddings/oleObject46.bin"/><Relationship Id="rId9" Type="http://schemas.openxmlformats.org/officeDocument/2006/relationships/image" Target="../media/image38.emf"/><Relationship Id="rId1" Type="http://schemas.openxmlformats.org/officeDocument/2006/relationships/vmlDrawing" Target="../drawings/vmlDrawing21.vml"/><Relationship Id="rId2"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oleObject" Target="../embeddings/oleObject47.bin"/><Relationship Id="rId5" Type="http://schemas.openxmlformats.org/officeDocument/2006/relationships/image" Target="../media/image38.emf"/><Relationship Id="rId1" Type="http://schemas.openxmlformats.org/officeDocument/2006/relationships/vmlDrawing" Target="../drawings/vmlDrawing22.vml"/><Relationship Id="rId2"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oleObject" Target="../embeddings/oleObject48.bin"/><Relationship Id="rId5" Type="http://schemas.openxmlformats.org/officeDocument/2006/relationships/image" Target="../media/image38.emf"/><Relationship Id="rId1" Type="http://schemas.openxmlformats.org/officeDocument/2006/relationships/vmlDrawing" Target="../drawings/vmlDrawing23.vml"/><Relationship Id="rId2"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oleObject" Target="../embeddings/oleObject49.bin"/><Relationship Id="rId5" Type="http://schemas.openxmlformats.org/officeDocument/2006/relationships/image" Target="../media/image38.emf"/><Relationship Id="rId1" Type="http://schemas.openxmlformats.org/officeDocument/2006/relationships/vmlDrawing" Target="../drawings/vmlDrawing24.vml"/><Relationship Id="rId2"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oleObject" Target="../embeddings/oleObject50.bin"/><Relationship Id="rId5" Type="http://schemas.openxmlformats.org/officeDocument/2006/relationships/image" Target="../media/image37.emf"/><Relationship Id="rId1" Type="http://schemas.openxmlformats.org/officeDocument/2006/relationships/vmlDrawing" Target="../drawings/vmlDrawing25.vml"/><Relationship Id="rId2"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1.wdp"/><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1.bin"/><Relationship Id="rId5" Type="http://schemas.openxmlformats.org/officeDocument/2006/relationships/image" Target="../media/image7.emf"/><Relationship Id="rId6" Type="http://schemas.openxmlformats.org/officeDocument/2006/relationships/oleObject" Target="../embeddings/oleObject2.bin"/><Relationship Id="rId7" Type="http://schemas.openxmlformats.org/officeDocument/2006/relationships/image" Target="../media/image8.emf"/><Relationship Id="rId8" Type="http://schemas.openxmlformats.org/officeDocument/2006/relationships/image" Target="../media/image6.png"/><Relationship Id="rId9" Type="http://schemas.microsoft.com/office/2007/relationships/hdphoto" Target="../media/hdphoto1.wdp"/><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1" Type="http://schemas.openxmlformats.org/officeDocument/2006/relationships/image" Target="../media/image6.png"/><Relationship Id="rId12" Type="http://schemas.microsoft.com/office/2007/relationships/hdphoto" Target="../media/hdphoto1.wdp"/><Relationship Id="rId1" Type="http://schemas.openxmlformats.org/officeDocument/2006/relationships/vmlDrawing" Target="../drawings/vmlDrawing2.vml"/><Relationship Id="rId2" Type="http://schemas.openxmlformats.org/officeDocument/2006/relationships/slideLayout" Target="../slideLayouts/slideLayout4.xml"/><Relationship Id="rId3" Type="http://schemas.openxmlformats.org/officeDocument/2006/relationships/notesSlide" Target="../notesSlides/notesSlide9.xml"/><Relationship Id="rId4" Type="http://schemas.openxmlformats.org/officeDocument/2006/relationships/image" Target="../media/image5.jpg"/><Relationship Id="rId5" Type="http://schemas.openxmlformats.org/officeDocument/2006/relationships/oleObject" Target="../embeddings/oleObject3.bin"/><Relationship Id="rId6" Type="http://schemas.openxmlformats.org/officeDocument/2006/relationships/image" Target="../media/image7.emf"/><Relationship Id="rId7" Type="http://schemas.openxmlformats.org/officeDocument/2006/relationships/oleObject" Target="../embeddings/oleObject4.bin"/><Relationship Id="rId8" Type="http://schemas.openxmlformats.org/officeDocument/2006/relationships/image" Target="../media/image8.emf"/><Relationship Id="rId9" Type="http://schemas.openxmlformats.org/officeDocument/2006/relationships/oleObject" Target="../embeddings/oleObject5.bin"/><Relationship Id="rId10" Type="http://schemas.openxmlformats.org/officeDocument/2006/relationships/oleObject" Target="../embeddings/oleObject6.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dirty="0" smtClean="0"/>
              <a:t>Image Processing</a:t>
            </a:r>
            <a:endParaRPr lang="en-US" dirty="0"/>
          </a:p>
        </p:txBody>
      </p:sp>
      <p:sp>
        <p:nvSpPr>
          <p:cNvPr id="4" name="Subtitle 3"/>
          <p:cNvSpPr>
            <a:spLocks noGrp="1"/>
          </p:cNvSpPr>
          <p:nvPr>
            <p:ph type="subTitle" idx="1"/>
          </p:nvPr>
        </p:nvSpPr>
        <p:spPr>
          <a:xfrm>
            <a:off x="208016" y="5397221"/>
            <a:ext cx="11983984" cy="1460779"/>
          </a:xfrm>
        </p:spPr>
        <p:txBody>
          <a:bodyPr/>
          <a:lstStyle/>
          <a:p>
            <a:r>
              <a:rPr lang="en-US" dirty="0"/>
              <a:t>Cynthia Rudin | </a:t>
            </a:r>
            <a:r>
              <a:rPr lang="en-US" dirty="0" smtClean="0"/>
              <a:t>Computer Science and Electrical and Computer Engineering, Duke</a:t>
            </a:r>
            <a:endParaRPr lang="en-US" dirty="0"/>
          </a:p>
          <a:p>
            <a:endParaRPr lang="en-US" dirty="0"/>
          </a:p>
        </p:txBody>
      </p:sp>
    </p:spTree>
    <p:extLst>
      <p:ext uri="{BB962C8B-B14F-4D97-AF65-F5344CB8AC3E}">
        <p14:creationId xmlns:p14="http://schemas.microsoft.com/office/powerpoint/2010/main" val="373973748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Blurring/</a:t>
            </a:r>
            <a:r>
              <a:rPr lang="en-US" dirty="0" err="1" smtClean="0"/>
              <a:t>Denoising</a:t>
            </a:r>
            <a:endParaRPr lang="en-US" dirty="0"/>
          </a:p>
        </p:txBody>
      </p:sp>
      <p:sp>
        <p:nvSpPr>
          <p:cNvPr id="3" name="Content Placeholder 2"/>
          <p:cNvSpPr>
            <a:spLocks noGrp="1"/>
          </p:cNvSpPr>
          <p:nvPr>
            <p:ph idx="4294967295"/>
          </p:nvPr>
        </p:nvSpPr>
        <p:spPr>
          <a:xfrm>
            <a:off x="609600" y="1600201"/>
            <a:ext cx="10972800" cy="4525963"/>
          </a:xfrm>
          <a:prstGeom prst="rect">
            <a:avLst/>
          </a:prstGeom>
        </p:spPr>
        <p:txBody>
          <a:bodyPr/>
          <a:lstStyle/>
          <a:p>
            <a:r>
              <a:rPr lang="en-US" dirty="0" smtClean="0"/>
              <a:t>Convolution with a filter (usually Gaussian).</a:t>
            </a:r>
            <a:endParaRPr lang="en-US" dirty="0"/>
          </a:p>
        </p:txBody>
      </p:sp>
      <p:pic>
        <p:nvPicPr>
          <p:cNvPr id="5" name="Picture 4" descr="bumpfla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834" y="2408766"/>
            <a:ext cx="1524000" cy="1143000"/>
          </a:xfrm>
          <a:prstGeom prst="rect">
            <a:avLst/>
          </a:prstGeom>
        </p:spPr>
      </p:pic>
      <p:pic>
        <p:nvPicPr>
          <p:cNvPr id="7" name="Picture 6" descr="Screen Shot 2016-07-12 at 11.38.33 PM.png"/>
          <p:cNvPicPr>
            <a:picLocks noChangeAspect="1"/>
          </p:cNvPicPr>
          <p:nvPr/>
        </p:nvPicPr>
        <p:blipFill>
          <a:blip r:embed="rId4">
            <a:grayscl/>
            <a:extLst>
              <a:ext uri="{BEBA8EAE-BF5A-486C-A8C5-ECC9F3942E4B}">
                <a14:imgProps xmlns:a14="http://schemas.microsoft.com/office/drawing/2010/main">
                  <a14:imgLayer r:embed="rId5">
                    <a14:imgEffect>
                      <a14:saturation sat="196000"/>
                    </a14:imgEffect>
                    <a14:imgEffect>
                      <a14:brightnessContrast bright="-2000"/>
                    </a14:imgEffect>
                  </a14:imgLayer>
                </a14:imgProps>
              </a:ext>
              <a:ext uri="{28A0092B-C50C-407E-A947-70E740481C1C}">
                <a14:useLocalDpi xmlns:a14="http://schemas.microsoft.com/office/drawing/2010/main" val="0"/>
              </a:ext>
            </a:extLst>
          </a:blip>
          <a:stretch>
            <a:fillRect/>
          </a:stretch>
        </p:blipFill>
        <p:spPr>
          <a:xfrm>
            <a:off x="3708400" y="2298700"/>
            <a:ext cx="3079750" cy="3968750"/>
          </a:xfrm>
          <a:prstGeom prst="rect">
            <a:avLst/>
          </a:prstGeom>
        </p:spPr>
      </p:pic>
    </p:spTree>
    <p:extLst>
      <p:ext uri="{BB962C8B-B14F-4D97-AF65-F5344CB8AC3E}">
        <p14:creationId xmlns:p14="http://schemas.microsoft.com/office/powerpoint/2010/main" val="2489420805"/>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423207529"/>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Erosion</a:t>
            </a:r>
            <a:endParaRPr lang="en-US" dirty="0"/>
          </a:p>
        </p:txBody>
      </p:sp>
      <p:grpSp>
        <p:nvGrpSpPr>
          <p:cNvPr id="3" name="Group 2"/>
          <p:cNvGrpSpPr/>
          <p:nvPr/>
        </p:nvGrpSpPr>
        <p:grpSpPr>
          <a:xfrm>
            <a:off x="2616866" y="4078126"/>
            <a:ext cx="1116018" cy="809792"/>
            <a:chOff x="2667429" y="4078126"/>
            <a:chExt cx="1224320" cy="809792"/>
          </a:xfrm>
        </p:grpSpPr>
        <p:sp>
          <p:nvSpPr>
            <p:cNvPr id="10" name="Rectangle 9"/>
            <p:cNvSpPr/>
            <p:nvPr/>
          </p:nvSpPr>
          <p:spPr>
            <a:xfrm>
              <a:off x="3213356" y="4079680"/>
              <a:ext cx="678393" cy="80823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4079680"/>
              <a:ext cx="1156035" cy="40411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6"/>
              <a:ext cx="580319" cy="790550"/>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667429" y="4118167"/>
              <a:ext cx="544395" cy="42336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aphicFrame>
        <p:nvGraphicFramePr>
          <p:cNvPr id="16" name="Table 15"/>
          <p:cNvGraphicFramePr>
            <a:graphicFrameLocks noGrp="1"/>
          </p:cNvGraphicFramePr>
          <p:nvPr>
            <p:extLst>
              <p:ext uri="{D42A27DB-BD31-4B8C-83A1-F6EECF244321}">
                <p14:modId xmlns:p14="http://schemas.microsoft.com/office/powerpoint/2010/main" val="2603526101"/>
              </p:ext>
            </p:extLst>
          </p:nvPr>
        </p:nvGraphicFramePr>
        <p:xfrm>
          <a:off x="6725433" y="285417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grpSp>
        <p:nvGrpSpPr>
          <p:cNvPr id="18" name="Group 17"/>
          <p:cNvGrpSpPr/>
          <p:nvPr/>
        </p:nvGrpSpPr>
        <p:grpSpPr>
          <a:xfrm>
            <a:off x="7231799" y="3654762"/>
            <a:ext cx="2141225" cy="2112169"/>
            <a:chOff x="2095807" y="3656312"/>
            <a:chExt cx="2349017" cy="2112169"/>
          </a:xfrm>
        </p:grpSpPr>
        <p:sp>
          <p:nvSpPr>
            <p:cNvPr id="19" name="Rectangle 18"/>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Content Placeholder 2"/>
          <p:cNvSpPr>
            <a:spLocks noGrp="1"/>
          </p:cNvSpPr>
          <p:nvPr>
            <p:ph idx="4294967295"/>
          </p:nvPr>
        </p:nvSpPr>
        <p:spPr>
          <a:xfrm>
            <a:off x="2476043" y="6160978"/>
            <a:ext cx="2141958" cy="901490"/>
          </a:xfrm>
          <a:prstGeom prst="rect">
            <a:avLst/>
          </a:prstGeom>
        </p:spPr>
        <p:txBody>
          <a:bodyPr/>
          <a:lstStyle/>
          <a:p>
            <a:pPr marL="0" indent="0">
              <a:buNone/>
            </a:pPr>
            <a:r>
              <a:rPr lang="en-US" b="0" dirty="0" smtClean="0"/>
              <a:t>Eroded</a:t>
            </a:r>
            <a:endParaRPr lang="en-US" b="0" dirty="0"/>
          </a:p>
        </p:txBody>
      </p:sp>
      <p:sp>
        <p:nvSpPr>
          <p:cNvPr id="24" name="Content Placeholder 2"/>
          <p:cNvSpPr>
            <a:spLocks noGrp="1"/>
          </p:cNvSpPr>
          <p:nvPr>
            <p:ph idx="4294967295"/>
          </p:nvPr>
        </p:nvSpPr>
        <p:spPr>
          <a:xfrm>
            <a:off x="7767500" y="6168194"/>
            <a:ext cx="2141958" cy="901490"/>
          </a:xfrm>
          <a:prstGeom prst="rect">
            <a:avLst/>
          </a:prstGeom>
        </p:spPr>
        <p:txBody>
          <a:bodyPr/>
          <a:lstStyle/>
          <a:p>
            <a:pPr marL="0" indent="0">
              <a:buNone/>
            </a:pPr>
            <a:r>
              <a:rPr lang="en-US" b="0" dirty="0" err="1" smtClean="0"/>
              <a:t>Uneroded</a:t>
            </a:r>
            <a:endParaRPr lang="en-US" b="0" dirty="0"/>
          </a:p>
        </p:txBody>
      </p:sp>
    </p:spTree>
    <p:extLst>
      <p:ext uri="{BB962C8B-B14F-4D97-AF65-F5344CB8AC3E}">
        <p14:creationId xmlns:p14="http://schemas.microsoft.com/office/powerpoint/2010/main" val="149809929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048191957"/>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Erosion</a:t>
            </a:r>
            <a:endParaRPr lang="en-US" dirty="0"/>
          </a:p>
        </p:txBody>
      </p:sp>
      <p:grpSp>
        <p:nvGrpSpPr>
          <p:cNvPr id="3" name="Group 2"/>
          <p:cNvGrpSpPr/>
          <p:nvPr/>
        </p:nvGrpSpPr>
        <p:grpSpPr>
          <a:xfrm>
            <a:off x="2616866" y="4078126"/>
            <a:ext cx="1116018" cy="809792"/>
            <a:chOff x="2667429" y="4078126"/>
            <a:chExt cx="1224320" cy="809792"/>
          </a:xfrm>
        </p:grpSpPr>
        <p:sp>
          <p:nvSpPr>
            <p:cNvPr id="10" name="Rectangle 9"/>
            <p:cNvSpPr/>
            <p:nvPr/>
          </p:nvSpPr>
          <p:spPr>
            <a:xfrm>
              <a:off x="3213356" y="4079680"/>
              <a:ext cx="678393" cy="80823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4079680"/>
              <a:ext cx="1156035" cy="40411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6"/>
              <a:ext cx="580319" cy="790550"/>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667429" y="4118167"/>
              <a:ext cx="544395" cy="42336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aphicFrame>
        <p:nvGraphicFramePr>
          <p:cNvPr id="16" name="Table 15"/>
          <p:cNvGraphicFramePr>
            <a:graphicFrameLocks noGrp="1"/>
          </p:cNvGraphicFramePr>
          <p:nvPr>
            <p:extLst>
              <p:ext uri="{D42A27DB-BD31-4B8C-83A1-F6EECF244321}">
                <p14:modId xmlns:p14="http://schemas.microsoft.com/office/powerpoint/2010/main" val="4136809090"/>
              </p:ext>
            </p:extLst>
          </p:nvPr>
        </p:nvGraphicFramePr>
        <p:xfrm>
          <a:off x="6725433" y="285417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grpSp>
        <p:nvGrpSpPr>
          <p:cNvPr id="18" name="Group 17"/>
          <p:cNvGrpSpPr/>
          <p:nvPr/>
        </p:nvGrpSpPr>
        <p:grpSpPr>
          <a:xfrm>
            <a:off x="7231799" y="3654762"/>
            <a:ext cx="2141225" cy="2112169"/>
            <a:chOff x="2095807" y="3656312"/>
            <a:chExt cx="2349017" cy="2112169"/>
          </a:xfrm>
        </p:grpSpPr>
        <p:sp>
          <p:nvSpPr>
            <p:cNvPr id="19" name="Rectangle 18"/>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773632" y="4001154"/>
            <a:ext cx="1287659" cy="886766"/>
            <a:chOff x="2479131" y="4079680"/>
            <a:chExt cx="1412618" cy="886766"/>
          </a:xfrm>
        </p:grpSpPr>
        <p:sp>
          <p:nvSpPr>
            <p:cNvPr id="24" name="Rectangle 23"/>
            <p:cNvSpPr/>
            <p:nvPr/>
          </p:nvSpPr>
          <p:spPr>
            <a:xfrm>
              <a:off x="3213356" y="4079680"/>
              <a:ext cx="678393" cy="808238"/>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2692298" y="4079680"/>
              <a:ext cx="1156035" cy="404119"/>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070177" y="4138962"/>
              <a:ext cx="586305" cy="827484"/>
            </a:xfrm>
            <a:prstGeom prst="rect">
              <a:avLst/>
            </a:prstGeom>
            <a:solidFill>
              <a:srgbClr val="558ED5"/>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7" name="Rectangle 26"/>
            <p:cNvSpPr/>
            <p:nvPr/>
          </p:nvSpPr>
          <p:spPr>
            <a:xfrm>
              <a:off x="2479131" y="4138963"/>
              <a:ext cx="907684" cy="481095"/>
            </a:xfrm>
            <a:prstGeom prst="rect">
              <a:avLst/>
            </a:prstGeom>
            <a:solidFill>
              <a:srgbClr val="558ED5"/>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
        <p:nvSpPr>
          <p:cNvPr id="28" name="Content Placeholder 2"/>
          <p:cNvSpPr>
            <a:spLocks noGrp="1"/>
          </p:cNvSpPr>
          <p:nvPr>
            <p:ph idx="4294967295"/>
          </p:nvPr>
        </p:nvSpPr>
        <p:spPr>
          <a:xfrm>
            <a:off x="1302300" y="1176841"/>
            <a:ext cx="8530191" cy="1209388"/>
          </a:xfrm>
          <a:prstGeom prst="rect">
            <a:avLst/>
          </a:prstGeom>
        </p:spPr>
        <p:txBody>
          <a:bodyPr/>
          <a:lstStyle/>
          <a:p>
            <a:pPr marL="0" indent="0">
              <a:buNone/>
            </a:pPr>
            <a:r>
              <a:rPr lang="en-US" b="0" dirty="0" smtClean="0"/>
              <a:t>Looks like the outer layer eroded away.</a:t>
            </a:r>
            <a:endParaRPr lang="en-US" b="0" dirty="0"/>
          </a:p>
        </p:txBody>
      </p:sp>
      <p:sp>
        <p:nvSpPr>
          <p:cNvPr id="29" name="Content Placeholder 2"/>
          <p:cNvSpPr>
            <a:spLocks noGrp="1"/>
          </p:cNvSpPr>
          <p:nvPr>
            <p:ph idx="4294967295"/>
          </p:nvPr>
        </p:nvSpPr>
        <p:spPr>
          <a:xfrm>
            <a:off x="2476043" y="6160978"/>
            <a:ext cx="2141958" cy="901490"/>
          </a:xfrm>
          <a:prstGeom prst="rect">
            <a:avLst/>
          </a:prstGeom>
        </p:spPr>
        <p:txBody>
          <a:bodyPr/>
          <a:lstStyle/>
          <a:p>
            <a:pPr marL="0" indent="0">
              <a:buNone/>
            </a:pPr>
            <a:r>
              <a:rPr lang="en-US" b="0" dirty="0" smtClean="0"/>
              <a:t>Eroded</a:t>
            </a:r>
            <a:endParaRPr lang="en-US" b="0" dirty="0"/>
          </a:p>
        </p:txBody>
      </p:sp>
      <p:sp>
        <p:nvSpPr>
          <p:cNvPr id="30" name="Content Placeholder 2"/>
          <p:cNvSpPr>
            <a:spLocks noGrp="1"/>
          </p:cNvSpPr>
          <p:nvPr>
            <p:ph idx="4294967295"/>
          </p:nvPr>
        </p:nvSpPr>
        <p:spPr>
          <a:xfrm>
            <a:off x="7767500" y="6168194"/>
            <a:ext cx="2141958" cy="901490"/>
          </a:xfrm>
          <a:prstGeom prst="rect">
            <a:avLst/>
          </a:prstGeom>
        </p:spPr>
        <p:txBody>
          <a:bodyPr/>
          <a:lstStyle/>
          <a:p>
            <a:pPr marL="0" indent="0">
              <a:buNone/>
            </a:pPr>
            <a:r>
              <a:rPr lang="en-US" b="0" dirty="0" err="1" smtClean="0"/>
              <a:t>Uneroded</a:t>
            </a:r>
            <a:endParaRPr lang="en-US" b="0" dirty="0"/>
          </a:p>
        </p:txBody>
      </p:sp>
    </p:spTree>
    <p:extLst>
      <p:ext uri="{BB962C8B-B14F-4D97-AF65-F5344CB8AC3E}">
        <p14:creationId xmlns:p14="http://schemas.microsoft.com/office/powerpoint/2010/main" val="35935218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7-18 at 3.58.40 PM.p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211658" y="0"/>
            <a:ext cx="4963168" cy="6858000"/>
          </a:xfrm>
          <a:prstGeom prst="rect">
            <a:avLst/>
          </a:prstGeom>
        </p:spPr>
      </p:pic>
      <p:pic>
        <p:nvPicPr>
          <p:cNvPr id="10" name="Picture 9" descr="Screen Shot 2016-07-18 at 4.08.21 PM.png"/>
          <p:cNvPicPr>
            <a:picLocks noChangeAspect="1"/>
          </p:cNvPicPr>
          <p:nvPr/>
        </p:nvPicPr>
        <p:blipFill>
          <a:blip r:embed="rId4">
            <a:grayscl/>
            <a:extLst>
              <a:ext uri="{BEBA8EAE-BF5A-486C-A8C5-ECC9F3942E4B}">
                <a14:imgProps xmlns:a14="http://schemas.microsoft.com/office/drawing/2010/main">
                  <a14:imgLayer r:embed="rId5">
                    <a14:imgEffect>
                      <a14:sharpenSoften amount="2000"/>
                    </a14:imgEffect>
                    <a14:imgEffect>
                      <a14:colorTemperature colorTemp="11500"/>
                    </a14:imgEffect>
                    <a14:imgEffect>
                      <a14:saturation sat="191000"/>
                    </a14:imgEffect>
                    <a14:imgEffect>
                      <a14:brightnessContrast bright="7000" contrast="96000"/>
                    </a14:imgEffect>
                  </a14:imgLayer>
                </a14:imgProps>
              </a:ext>
              <a:ext uri="{28A0092B-C50C-407E-A947-70E740481C1C}">
                <a14:useLocalDpi xmlns:a14="http://schemas.microsoft.com/office/drawing/2010/main" val="0"/>
              </a:ext>
            </a:extLst>
          </a:blip>
          <a:stretch>
            <a:fillRect/>
          </a:stretch>
        </p:blipFill>
        <p:spPr>
          <a:xfrm>
            <a:off x="5438314" y="0"/>
            <a:ext cx="4868003" cy="6858000"/>
          </a:xfrm>
          <a:prstGeom prst="rect">
            <a:avLst/>
          </a:prstGeom>
        </p:spPr>
      </p:pic>
    </p:spTree>
    <p:extLst>
      <p:ext uri="{BB962C8B-B14F-4D97-AF65-F5344CB8AC3E}">
        <p14:creationId xmlns:p14="http://schemas.microsoft.com/office/powerpoint/2010/main" val="701388753"/>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Dilation and Erosion</a:t>
            </a:r>
            <a:endParaRPr lang="en-US" dirty="0"/>
          </a:p>
        </p:txBody>
      </p:sp>
      <p:sp>
        <p:nvSpPr>
          <p:cNvPr id="7" name="Content Placeholder 2"/>
          <p:cNvSpPr>
            <a:spLocks noGrp="1"/>
          </p:cNvSpPr>
          <p:nvPr>
            <p:ph idx="4294967295"/>
          </p:nvPr>
        </p:nvSpPr>
        <p:spPr>
          <a:xfrm>
            <a:off x="3534334" y="1350033"/>
            <a:ext cx="5701666" cy="901490"/>
          </a:xfrm>
          <a:prstGeom prst="rect">
            <a:avLst/>
          </a:prstGeom>
        </p:spPr>
        <p:txBody>
          <a:bodyPr/>
          <a:lstStyle/>
          <a:p>
            <a:pPr marL="0" indent="0">
              <a:buNone/>
            </a:pPr>
            <a:r>
              <a:rPr lang="en-US" b="0" dirty="0" smtClean="0"/>
              <a:t>My “structuring element”</a:t>
            </a:r>
            <a:endParaRPr lang="en-US" b="0" dirty="0"/>
          </a:p>
        </p:txBody>
      </p:sp>
      <p:sp>
        <p:nvSpPr>
          <p:cNvPr id="8" name="Left Arrow 7"/>
          <p:cNvSpPr/>
          <p:nvPr/>
        </p:nvSpPr>
        <p:spPr>
          <a:xfrm>
            <a:off x="2809283" y="1539502"/>
            <a:ext cx="577250" cy="38487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Plus 22"/>
          <p:cNvSpPr/>
          <p:nvPr/>
        </p:nvSpPr>
        <p:spPr>
          <a:xfrm>
            <a:off x="875496" y="846725"/>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3" name="Content Placeholder 2"/>
          <p:cNvSpPr>
            <a:spLocks noGrp="1"/>
          </p:cNvSpPr>
          <p:nvPr>
            <p:ph idx="4294967295"/>
          </p:nvPr>
        </p:nvSpPr>
        <p:spPr>
          <a:xfrm>
            <a:off x="3705975" y="3215128"/>
            <a:ext cx="5701666" cy="901490"/>
          </a:xfrm>
          <a:prstGeom prst="rect">
            <a:avLst/>
          </a:prstGeom>
        </p:spPr>
        <p:txBody>
          <a:bodyPr/>
          <a:lstStyle/>
          <a:p>
            <a:pPr marL="0" indent="0">
              <a:buNone/>
            </a:pPr>
            <a:r>
              <a:rPr lang="en-US" b="0" dirty="0" smtClean="0"/>
              <a:t>Another “structuring element”</a:t>
            </a:r>
            <a:endParaRPr lang="en-US" b="0" dirty="0"/>
          </a:p>
        </p:txBody>
      </p:sp>
      <p:sp>
        <p:nvSpPr>
          <p:cNvPr id="14" name="Left Arrow 13"/>
          <p:cNvSpPr/>
          <p:nvPr/>
        </p:nvSpPr>
        <p:spPr>
          <a:xfrm>
            <a:off x="2980924" y="3404597"/>
            <a:ext cx="577250" cy="38487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1192983" y="3059760"/>
            <a:ext cx="1404642" cy="1327820"/>
          </a:xfrm>
          <a:prstGeom prst="rect">
            <a:avLst/>
          </a:prstGeom>
          <a:noFill/>
          <a:ln>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Content Placeholder 2"/>
          <p:cNvSpPr>
            <a:spLocks noGrp="1"/>
          </p:cNvSpPr>
          <p:nvPr>
            <p:ph idx="4294967295"/>
          </p:nvPr>
        </p:nvSpPr>
        <p:spPr>
          <a:xfrm>
            <a:off x="3781409" y="5214930"/>
            <a:ext cx="5701666" cy="901490"/>
          </a:xfrm>
          <a:prstGeom prst="rect">
            <a:avLst/>
          </a:prstGeom>
        </p:spPr>
        <p:txBody>
          <a:bodyPr/>
          <a:lstStyle/>
          <a:p>
            <a:pPr marL="0" indent="0">
              <a:buNone/>
            </a:pPr>
            <a:r>
              <a:rPr lang="en-US" b="0" dirty="0" smtClean="0"/>
              <a:t>Another “structuring element”</a:t>
            </a:r>
            <a:endParaRPr lang="en-US" b="0" dirty="0"/>
          </a:p>
        </p:txBody>
      </p:sp>
      <p:sp>
        <p:nvSpPr>
          <p:cNvPr id="10" name="Left Arrow 9"/>
          <p:cNvSpPr/>
          <p:nvPr/>
        </p:nvSpPr>
        <p:spPr>
          <a:xfrm>
            <a:off x="3075599" y="5404399"/>
            <a:ext cx="577250" cy="38487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rot="2711688">
            <a:off x="1210692" y="4886368"/>
            <a:ext cx="1404642" cy="1327820"/>
          </a:xfrm>
          <a:prstGeom prst="rect">
            <a:avLst/>
          </a:prstGeom>
          <a:noFill/>
          <a:ln>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74840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Opening and Closing (from Mathematical Morphology)</a:t>
            </a:r>
            <a:endParaRPr lang="en-US" sz="3600"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3660626577"/>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smtClean="0"/>
              <a:t>Opening Operator (from Mathematical </a:t>
            </a:r>
            <a:r>
              <a:rPr lang="en-US" sz="3800" dirty="0" err="1" smtClean="0"/>
              <a:t>Mophology</a:t>
            </a:r>
            <a:r>
              <a:rPr lang="en-US" sz="3800" dirty="0" smtClean="0"/>
              <a:t>)</a:t>
            </a:r>
            <a:endParaRPr lang="en-US" sz="3800" dirty="0"/>
          </a:p>
        </p:txBody>
      </p:sp>
      <p:sp>
        <p:nvSpPr>
          <p:cNvPr id="3" name="Content Placeholder 2"/>
          <p:cNvSpPr>
            <a:spLocks noGrp="1"/>
          </p:cNvSpPr>
          <p:nvPr>
            <p:ph idx="4294967295"/>
          </p:nvPr>
        </p:nvSpPr>
        <p:spPr>
          <a:xfrm>
            <a:off x="609600" y="1600201"/>
            <a:ext cx="10972800" cy="4525963"/>
          </a:xfrm>
          <a:prstGeom prst="rect">
            <a:avLst/>
          </a:prstGeom>
        </p:spPr>
        <p:txBody>
          <a:bodyPr/>
          <a:lstStyle/>
          <a:p>
            <a:r>
              <a:rPr lang="en-US" b="0" dirty="0" smtClean="0"/>
              <a:t>“Opening” is erosion followed by dilation.</a:t>
            </a:r>
            <a:endParaRPr lang="en-US" b="0" dirty="0"/>
          </a:p>
        </p:txBody>
      </p:sp>
      <p:sp>
        <p:nvSpPr>
          <p:cNvPr id="4" name="Rectangle 3"/>
          <p:cNvSpPr/>
          <p:nvPr/>
        </p:nvSpPr>
        <p:spPr>
          <a:xfrm>
            <a:off x="2309000" y="2617153"/>
            <a:ext cx="5079799" cy="388724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222201" y="2865966"/>
            <a:ext cx="45719" cy="55033"/>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752311" y="2997200"/>
            <a:ext cx="67089" cy="71966"/>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022310" y="3361267"/>
            <a:ext cx="54389" cy="5080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374601" y="3018366"/>
            <a:ext cx="45719" cy="55033"/>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315351" y="3132669"/>
            <a:ext cx="45719" cy="55033"/>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040168" y="3378200"/>
            <a:ext cx="45719" cy="55033"/>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294168" y="3310466"/>
            <a:ext cx="45719" cy="55033"/>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941874" y="3154680"/>
            <a:ext cx="45719" cy="4571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ie 13"/>
          <p:cNvSpPr/>
          <p:nvPr/>
        </p:nvSpPr>
        <p:spPr>
          <a:xfrm rot="3606321">
            <a:off x="4504267" y="3725333"/>
            <a:ext cx="1845733" cy="1930400"/>
          </a:xfrm>
          <a:prstGeom prst="pi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Oval 14"/>
          <p:cNvSpPr/>
          <p:nvPr/>
        </p:nvSpPr>
        <p:spPr>
          <a:xfrm>
            <a:off x="3374601" y="5304321"/>
            <a:ext cx="45719" cy="55033"/>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904711" y="5435555"/>
            <a:ext cx="67089" cy="71966"/>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74710" y="5799622"/>
            <a:ext cx="54389" cy="5080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27001" y="5456721"/>
            <a:ext cx="45719" cy="55033"/>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467751" y="5571024"/>
            <a:ext cx="45719" cy="55033"/>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192568" y="5816555"/>
            <a:ext cx="45719" cy="55033"/>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446568" y="5748821"/>
            <a:ext cx="45719" cy="55033"/>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094274" y="5593035"/>
            <a:ext cx="45719" cy="4571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03531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smtClean="0"/>
              <a:t>Opening Operator (from Mathematical </a:t>
            </a:r>
            <a:r>
              <a:rPr lang="en-US" sz="3800" dirty="0" err="1" smtClean="0"/>
              <a:t>Mophology</a:t>
            </a:r>
            <a:r>
              <a:rPr lang="en-US" sz="3800" dirty="0" smtClean="0"/>
              <a:t>)</a:t>
            </a:r>
            <a:endParaRPr lang="en-US" sz="3800" dirty="0"/>
          </a:p>
        </p:txBody>
      </p:sp>
      <p:sp>
        <p:nvSpPr>
          <p:cNvPr id="3" name="Content Placeholder 2"/>
          <p:cNvSpPr>
            <a:spLocks noGrp="1"/>
          </p:cNvSpPr>
          <p:nvPr>
            <p:ph idx="4294967295"/>
          </p:nvPr>
        </p:nvSpPr>
        <p:spPr>
          <a:xfrm>
            <a:off x="609600" y="1600201"/>
            <a:ext cx="10972800" cy="4525963"/>
          </a:xfrm>
          <a:prstGeom prst="rect">
            <a:avLst/>
          </a:prstGeom>
        </p:spPr>
        <p:txBody>
          <a:bodyPr/>
          <a:lstStyle/>
          <a:p>
            <a:r>
              <a:rPr lang="en-US" b="0" dirty="0" smtClean="0"/>
              <a:t>“Opening” is erosion followed by dilation.</a:t>
            </a:r>
            <a:endParaRPr lang="en-US" b="0" dirty="0"/>
          </a:p>
        </p:txBody>
      </p:sp>
      <p:sp>
        <p:nvSpPr>
          <p:cNvPr id="4" name="Rectangle 3"/>
          <p:cNvSpPr/>
          <p:nvPr/>
        </p:nvSpPr>
        <p:spPr>
          <a:xfrm>
            <a:off x="2309000" y="2617153"/>
            <a:ext cx="5079799" cy="388724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ie 13"/>
          <p:cNvSpPr/>
          <p:nvPr/>
        </p:nvSpPr>
        <p:spPr>
          <a:xfrm rot="3606321">
            <a:off x="4504267" y="3725333"/>
            <a:ext cx="1845733" cy="1930400"/>
          </a:xfrm>
          <a:prstGeom prst="pi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Content Placeholder 2"/>
          <p:cNvSpPr>
            <a:spLocks noGrp="1"/>
          </p:cNvSpPr>
          <p:nvPr>
            <p:ph idx="4294967295"/>
          </p:nvPr>
        </p:nvSpPr>
        <p:spPr>
          <a:xfrm>
            <a:off x="7399866" y="2819402"/>
            <a:ext cx="4792134" cy="939799"/>
          </a:xfrm>
          <a:prstGeom prst="rect">
            <a:avLst/>
          </a:prstGeom>
        </p:spPr>
        <p:txBody>
          <a:bodyPr/>
          <a:lstStyle/>
          <a:p>
            <a:r>
              <a:rPr lang="en-US" b="0" dirty="0" smtClean="0"/>
              <a:t>Removes “salt” noise.</a:t>
            </a:r>
            <a:endParaRPr lang="en-US" b="0" dirty="0"/>
          </a:p>
        </p:txBody>
      </p:sp>
    </p:spTree>
    <p:extLst>
      <p:ext uri="{BB962C8B-B14F-4D97-AF65-F5344CB8AC3E}">
        <p14:creationId xmlns:p14="http://schemas.microsoft.com/office/powerpoint/2010/main" val="186136926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pic>
        <p:nvPicPr>
          <p:cNvPr id="4" name="Picture 3" descr="Screen Shot 2016-07-18 at 3.58.40 PM.p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211658" y="0"/>
            <a:ext cx="4963168" cy="6858000"/>
          </a:xfrm>
          <a:prstGeom prst="rect">
            <a:avLst/>
          </a:prstGeom>
        </p:spPr>
      </p:pic>
      <p:pic>
        <p:nvPicPr>
          <p:cNvPr id="5" name="Picture 4" descr="Screen Shot 2016-07-18 at 4.08.21 PM.png"/>
          <p:cNvPicPr>
            <a:picLocks noChangeAspect="1"/>
          </p:cNvPicPr>
          <p:nvPr/>
        </p:nvPicPr>
        <p:blipFill>
          <a:blip r:embed="rId4">
            <a:grayscl/>
            <a:extLst>
              <a:ext uri="{BEBA8EAE-BF5A-486C-A8C5-ECC9F3942E4B}">
                <a14:imgProps xmlns:a14="http://schemas.microsoft.com/office/drawing/2010/main">
                  <a14:imgLayer r:embed="rId5">
                    <a14:imgEffect>
                      <a14:sharpenSoften amount="2000"/>
                    </a14:imgEffect>
                    <a14:imgEffect>
                      <a14:colorTemperature colorTemp="11500"/>
                    </a14:imgEffect>
                    <a14:imgEffect>
                      <a14:saturation sat="400000"/>
                    </a14:imgEffect>
                    <a14:imgEffect>
                      <a14:brightnessContrast bright="78000" contrast="96000"/>
                    </a14:imgEffect>
                  </a14:imgLayer>
                </a14:imgProps>
              </a:ext>
              <a:ext uri="{28A0092B-C50C-407E-A947-70E740481C1C}">
                <a14:useLocalDpi xmlns:a14="http://schemas.microsoft.com/office/drawing/2010/main" val="0"/>
              </a:ext>
            </a:extLst>
          </a:blip>
          <a:stretch>
            <a:fillRect/>
          </a:stretch>
        </p:blipFill>
        <p:spPr>
          <a:xfrm>
            <a:off x="5438314" y="-96221"/>
            <a:ext cx="4952185" cy="6976595"/>
          </a:xfrm>
          <a:prstGeom prst="rect">
            <a:avLst/>
          </a:prstGeom>
        </p:spPr>
      </p:pic>
    </p:spTree>
    <p:extLst>
      <p:ext uri="{BB962C8B-B14F-4D97-AF65-F5344CB8AC3E}">
        <p14:creationId xmlns:p14="http://schemas.microsoft.com/office/powerpoint/2010/main" val="1917510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pic>
        <p:nvPicPr>
          <p:cNvPr id="4" name="Picture 3" descr="Screen Shot 2016-07-18 at 3.58.40 PM.p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211658" y="0"/>
            <a:ext cx="4963168" cy="6858000"/>
          </a:xfrm>
          <a:prstGeom prst="rect">
            <a:avLst/>
          </a:prstGeom>
        </p:spPr>
      </p:pic>
      <p:pic>
        <p:nvPicPr>
          <p:cNvPr id="6" name="Picture 5" descr="Screen Shot 2016-07-18 at 4.07.18 PM.png"/>
          <p:cNvPicPr>
            <a:picLocks noChangeAspect="1"/>
          </p:cNvPicPr>
          <p:nvPr/>
        </p:nvPicPr>
        <p:blipFill>
          <a:blip r:embed="rId4">
            <a:grayscl/>
            <a:alphaModFix/>
            <a:extLst>
              <a:ext uri="{BEBA8EAE-BF5A-486C-A8C5-ECC9F3942E4B}">
                <a14:imgProps xmlns:a14="http://schemas.microsoft.com/office/drawing/2010/main">
                  <a14:imgLayer r:embed="rId5">
                    <a14:imgEffect>
                      <a14:colorTemperature colorTemp="1500"/>
                    </a14:imgEffect>
                    <a14:imgEffect>
                      <a14:saturation sat="400000"/>
                    </a14:imgEffect>
                    <a14:imgEffect>
                      <a14:brightnessContrast bright="30000" contrast="100000"/>
                    </a14:imgEffect>
                  </a14:imgLayer>
                </a14:imgProps>
              </a:ext>
              <a:ext uri="{28A0092B-C50C-407E-A947-70E740481C1C}">
                <a14:useLocalDpi xmlns:a14="http://schemas.microsoft.com/office/drawing/2010/main" val="0"/>
              </a:ext>
            </a:extLst>
          </a:blip>
          <a:stretch>
            <a:fillRect/>
          </a:stretch>
        </p:blipFill>
        <p:spPr>
          <a:xfrm>
            <a:off x="5549421" y="0"/>
            <a:ext cx="4833257" cy="6858000"/>
          </a:xfrm>
          <a:prstGeom prst="rect">
            <a:avLst/>
          </a:prstGeom>
        </p:spPr>
      </p:pic>
    </p:spTree>
    <p:extLst>
      <p:ext uri="{BB962C8B-B14F-4D97-AF65-F5344CB8AC3E}">
        <p14:creationId xmlns:p14="http://schemas.microsoft.com/office/powerpoint/2010/main" val="2232110621"/>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smtClean="0"/>
              <a:t>Closing Operator (from Mathematical </a:t>
            </a:r>
            <a:r>
              <a:rPr lang="en-US" sz="3800" dirty="0" err="1" smtClean="0"/>
              <a:t>Mophology</a:t>
            </a:r>
            <a:r>
              <a:rPr lang="en-US" sz="3800" dirty="0" smtClean="0"/>
              <a:t>)</a:t>
            </a:r>
            <a:endParaRPr lang="en-US" sz="3800" dirty="0"/>
          </a:p>
        </p:txBody>
      </p:sp>
      <p:sp>
        <p:nvSpPr>
          <p:cNvPr id="3" name="Content Placeholder 2"/>
          <p:cNvSpPr>
            <a:spLocks noGrp="1"/>
          </p:cNvSpPr>
          <p:nvPr>
            <p:ph idx="4294967295"/>
          </p:nvPr>
        </p:nvSpPr>
        <p:spPr>
          <a:xfrm>
            <a:off x="609600" y="1600201"/>
            <a:ext cx="10972800" cy="4525963"/>
          </a:xfrm>
          <a:prstGeom prst="rect">
            <a:avLst/>
          </a:prstGeom>
        </p:spPr>
        <p:txBody>
          <a:bodyPr/>
          <a:lstStyle/>
          <a:p>
            <a:r>
              <a:rPr lang="en-US" b="0" dirty="0" smtClean="0"/>
              <a:t>“Closing</a:t>
            </a:r>
            <a:r>
              <a:rPr lang="en-US" b="0" dirty="0"/>
              <a:t>” is </a:t>
            </a:r>
            <a:r>
              <a:rPr lang="en-US" b="0" dirty="0" smtClean="0"/>
              <a:t>dilation followed by erosion.</a:t>
            </a:r>
            <a:endParaRPr lang="en-US" b="0" dirty="0"/>
          </a:p>
          <a:p>
            <a:endParaRPr lang="en-US" b="0" dirty="0"/>
          </a:p>
        </p:txBody>
      </p:sp>
      <p:sp>
        <p:nvSpPr>
          <p:cNvPr id="4" name="Rectangle 3"/>
          <p:cNvSpPr/>
          <p:nvPr/>
        </p:nvSpPr>
        <p:spPr>
          <a:xfrm>
            <a:off x="2309000" y="2617153"/>
            <a:ext cx="5079799" cy="388724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e 4"/>
          <p:cNvSpPr/>
          <p:nvPr/>
        </p:nvSpPr>
        <p:spPr>
          <a:xfrm rot="3606321">
            <a:off x="4504267" y="3725333"/>
            <a:ext cx="1845733" cy="1930400"/>
          </a:xfrm>
          <a:prstGeom prst="pi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3222201" y="2865966"/>
            <a:ext cx="45719" cy="55033"/>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752311" y="2997200"/>
            <a:ext cx="67089" cy="71966"/>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022310" y="3361267"/>
            <a:ext cx="54389" cy="508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374601" y="3018366"/>
            <a:ext cx="45719" cy="55033"/>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15351" y="3132669"/>
            <a:ext cx="45719" cy="55033"/>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040168" y="3378200"/>
            <a:ext cx="45719" cy="55033"/>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294168" y="3310466"/>
            <a:ext cx="45719" cy="55033"/>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941874" y="3154680"/>
            <a:ext cx="45719" cy="4571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374601" y="3932748"/>
            <a:ext cx="45719" cy="55033"/>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904711" y="4063982"/>
            <a:ext cx="67089" cy="71966"/>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174710" y="4428049"/>
            <a:ext cx="54389" cy="508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527001" y="4085148"/>
            <a:ext cx="45719" cy="55033"/>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467751" y="4199451"/>
            <a:ext cx="45719" cy="55033"/>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192568" y="4444982"/>
            <a:ext cx="45719" cy="55033"/>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446568" y="4377248"/>
            <a:ext cx="45719" cy="55033"/>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094274" y="4221462"/>
            <a:ext cx="45719" cy="4571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05614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7-12 at 11.38.33 PM.png"/>
          <p:cNvPicPr>
            <a:picLocks noChangeAspect="1"/>
          </p:cNvPicPr>
          <p:nvPr/>
        </p:nvPicPr>
        <p:blipFill>
          <a:blip r:embed="rId3">
            <a:grayscl/>
            <a:extLst>
              <a:ext uri="{BEBA8EAE-BF5A-486C-A8C5-ECC9F3942E4B}">
                <a14:imgProps xmlns:a14="http://schemas.microsoft.com/office/drawing/2010/main">
                  <a14:imgLayer r:embed="rId4">
                    <a14:imgEffect>
                      <a14:saturation sat="196000"/>
                    </a14:imgEffect>
                    <a14:imgEffect>
                      <a14:brightnessContrast bright="-2000"/>
                    </a14:imgEffect>
                  </a14:imgLayer>
                </a14:imgProps>
              </a:ext>
              <a:ext uri="{28A0092B-C50C-407E-A947-70E740481C1C}">
                <a14:useLocalDpi xmlns:a14="http://schemas.microsoft.com/office/drawing/2010/main" val="0"/>
              </a:ext>
            </a:extLst>
          </a:blip>
          <a:stretch>
            <a:fillRect/>
          </a:stretch>
        </p:blipFill>
        <p:spPr>
          <a:xfrm>
            <a:off x="2810932" y="2215037"/>
            <a:ext cx="6159500" cy="7937500"/>
          </a:xfrm>
          <a:prstGeom prst="rect">
            <a:avLst/>
          </a:prstGeom>
        </p:spPr>
      </p:pic>
      <p:sp>
        <p:nvSpPr>
          <p:cNvPr id="2" name="Title 1"/>
          <p:cNvSpPr>
            <a:spLocks noGrp="1"/>
          </p:cNvSpPr>
          <p:nvPr>
            <p:ph type="title"/>
          </p:nvPr>
        </p:nvSpPr>
        <p:spPr/>
        <p:txBody>
          <a:bodyPr/>
          <a:lstStyle/>
          <a:p>
            <a:r>
              <a:rPr lang="en-US" dirty="0" smtClean="0"/>
              <a:t>Blurring/</a:t>
            </a:r>
            <a:r>
              <a:rPr lang="en-US" dirty="0" err="1" smtClean="0"/>
              <a:t>Denoising</a:t>
            </a:r>
            <a:endParaRPr lang="en-US" dirty="0"/>
          </a:p>
        </p:txBody>
      </p:sp>
      <p:sp>
        <p:nvSpPr>
          <p:cNvPr id="3" name="Content Placeholder 2"/>
          <p:cNvSpPr>
            <a:spLocks noGrp="1"/>
          </p:cNvSpPr>
          <p:nvPr>
            <p:ph idx="4294967295"/>
          </p:nvPr>
        </p:nvSpPr>
        <p:spPr>
          <a:xfrm>
            <a:off x="609600" y="1600201"/>
            <a:ext cx="10972800" cy="4525963"/>
          </a:xfrm>
          <a:prstGeom prst="rect">
            <a:avLst/>
          </a:prstGeom>
        </p:spPr>
        <p:txBody>
          <a:bodyPr/>
          <a:lstStyle/>
          <a:p>
            <a:r>
              <a:rPr lang="en-US" dirty="0" smtClean="0"/>
              <a:t>Convolution with a filter (usually Gaussian).</a:t>
            </a:r>
            <a:endParaRPr lang="en-US" dirty="0"/>
          </a:p>
        </p:txBody>
      </p:sp>
      <p:pic>
        <p:nvPicPr>
          <p:cNvPr id="5" name="Picture 4" descr="bumpfla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3567" y="2425700"/>
            <a:ext cx="1219200" cy="914400"/>
          </a:xfrm>
          <a:prstGeom prst="rect">
            <a:avLst/>
          </a:prstGeom>
        </p:spPr>
      </p:pic>
      <p:sp>
        <p:nvSpPr>
          <p:cNvPr id="4" name="TextBox 3"/>
          <p:cNvSpPr txBox="1"/>
          <p:nvPr/>
        </p:nvSpPr>
        <p:spPr>
          <a:xfrm>
            <a:off x="292100" y="2626924"/>
            <a:ext cx="3572933" cy="707886"/>
          </a:xfrm>
          <a:prstGeom prst="rect">
            <a:avLst/>
          </a:prstGeom>
          <a:noFill/>
        </p:spPr>
        <p:txBody>
          <a:bodyPr wrap="square" rtlCol="0">
            <a:spAutoFit/>
          </a:bodyPr>
          <a:lstStyle/>
          <a:p>
            <a:r>
              <a:rPr lang="en-US" sz="2000" dirty="0" smtClean="0">
                <a:latin typeface="Segoe"/>
                <a:cs typeface="Segoe"/>
              </a:rPr>
              <a:t>Computes a weighted average of pixels</a:t>
            </a:r>
            <a:endParaRPr lang="en-US" sz="2000" dirty="0">
              <a:latin typeface="Segoe"/>
              <a:cs typeface="Segoe"/>
            </a:endParaRPr>
          </a:p>
        </p:txBody>
      </p:sp>
      <p:cxnSp>
        <p:nvCxnSpPr>
          <p:cNvPr id="8" name="Straight Arrow Connector 7"/>
          <p:cNvCxnSpPr/>
          <p:nvPr/>
        </p:nvCxnSpPr>
        <p:spPr>
          <a:xfrm flipV="1">
            <a:off x="2387600" y="2963333"/>
            <a:ext cx="1270000" cy="355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889294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smtClean="0"/>
              <a:t>Closing Operator (from Mathematical </a:t>
            </a:r>
            <a:r>
              <a:rPr lang="en-US" sz="3800" dirty="0" err="1" smtClean="0"/>
              <a:t>Mophology</a:t>
            </a:r>
            <a:r>
              <a:rPr lang="en-US" sz="3800" dirty="0" smtClean="0"/>
              <a:t>)</a:t>
            </a:r>
            <a:endParaRPr lang="en-US" sz="3800" dirty="0"/>
          </a:p>
        </p:txBody>
      </p:sp>
      <p:sp>
        <p:nvSpPr>
          <p:cNvPr id="3" name="Content Placeholder 2"/>
          <p:cNvSpPr>
            <a:spLocks noGrp="1"/>
          </p:cNvSpPr>
          <p:nvPr>
            <p:ph idx="4294967295"/>
          </p:nvPr>
        </p:nvSpPr>
        <p:spPr>
          <a:xfrm>
            <a:off x="609600" y="1600201"/>
            <a:ext cx="10972800" cy="4525963"/>
          </a:xfrm>
          <a:prstGeom prst="rect">
            <a:avLst/>
          </a:prstGeom>
        </p:spPr>
        <p:txBody>
          <a:bodyPr/>
          <a:lstStyle/>
          <a:p>
            <a:r>
              <a:rPr lang="en-US" b="0" dirty="0" smtClean="0"/>
              <a:t>“Closing</a:t>
            </a:r>
            <a:r>
              <a:rPr lang="en-US" b="0" dirty="0"/>
              <a:t>” is </a:t>
            </a:r>
            <a:r>
              <a:rPr lang="en-US" b="0" dirty="0" smtClean="0"/>
              <a:t>dilation followed by erosion.</a:t>
            </a:r>
            <a:endParaRPr lang="en-US" b="0" dirty="0"/>
          </a:p>
          <a:p>
            <a:endParaRPr lang="en-US" b="0" dirty="0"/>
          </a:p>
        </p:txBody>
      </p:sp>
      <p:sp>
        <p:nvSpPr>
          <p:cNvPr id="4" name="Rectangle 3"/>
          <p:cNvSpPr/>
          <p:nvPr/>
        </p:nvSpPr>
        <p:spPr>
          <a:xfrm>
            <a:off x="2309000" y="2617153"/>
            <a:ext cx="5079799" cy="388724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e 4"/>
          <p:cNvSpPr/>
          <p:nvPr/>
        </p:nvSpPr>
        <p:spPr>
          <a:xfrm rot="3606321">
            <a:off x="4504267" y="3725333"/>
            <a:ext cx="1845733" cy="1930400"/>
          </a:xfrm>
          <a:prstGeom prst="pi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Content Placeholder 2"/>
          <p:cNvSpPr>
            <a:spLocks noGrp="1"/>
          </p:cNvSpPr>
          <p:nvPr>
            <p:ph idx="4294967295"/>
          </p:nvPr>
        </p:nvSpPr>
        <p:spPr>
          <a:xfrm>
            <a:off x="7399866" y="2819402"/>
            <a:ext cx="4792134" cy="939799"/>
          </a:xfrm>
          <a:prstGeom prst="rect">
            <a:avLst/>
          </a:prstGeom>
        </p:spPr>
        <p:txBody>
          <a:bodyPr/>
          <a:lstStyle/>
          <a:p>
            <a:r>
              <a:rPr lang="en-US" b="0" dirty="0" smtClean="0"/>
              <a:t>Removes “pepper” noise.</a:t>
            </a:r>
            <a:endParaRPr lang="en-US" b="0" dirty="0"/>
          </a:p>
        </p:txBody>
      </p:sp>
    </p:spTree>
    <p:extLst>
      <p:ext uri="{BB962C8B-B14F-4D97-AF65-F5344CB8AC3E}">
        <p14:creationId xmlns:p14="http://schemas.microsoft.com/office/powerpoint/2010/main" val="102656652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creen Shot 2016-07-18 at 4.08.38 PM.png"/>
          <p:cNvPicPr>
            <a:picLocks noChangeAspect="1"/>
          </p:cNvPicPr>
          <p:nvPr/>
        </p:nvPicPr>
        <p:blipFill>
          <a:blip r:embed="rId3">
            <a:grayscl/>
            <a:extLst>
              <a:ext uri="{BEBA8EAE-BF5A-486C-A8C5-ECC9F3942E4B}">
                <a14:imgProps xmlns:a14="http://schemas.microsoft.com/office/drawing/2010/main">
                  <a14:imgLayer r:embed="rId4">
                    <a14:imgEffect>
                      <a14:colorTemperature colorTemp="11500"/>
                    </a14:imgEffect>
                    <a14:imgEffect>
                      <a14:saturation sat="209000"/>
                    </a14:imgEffect>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5596875" y="0"/>
            <a:ext cx="5113517" cy="6858000"/>
          </a:xfrm>
          <a:prstGeom prst="rect">
            <a:avLst/>
          </a:prstGeom>
        </p:spPr>
      </p:pic>
      <p:pic>
        <p:nvPicPr>
          <p:cNvPr id="6" name="Picture 5" descr="Screen Shot 2016-07-18 at 3.58.40 PM.png"/>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211658" y="0"/>
            <a:ext cx="4963168" cy="6858000"/>
          </a:xfrm>
          <a:prstGeom prst="rect">
            <a:avLst/>
          </a:prstGeom>
        </p:spPr>
      </p:pic>
    </p:spTree>
    <p:extLst>
      <p:ext uri="{BB962C8B-B14F-4D97-AF65-F5344CB8AC3E}">
        <p14:creationId xmlns:p14="http://schemas.microsoft.com/office/powerpoint/2010/main" val="3159269408"/>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smtClean="0"/>
              <a:t>Use opening and closing to eliminate certain types of noise </a:t>
            </a:r>
            <a:r>
              <a:rPr lang="en-US" smtClean="0"/>
              <a:t>or shapes.</a:t>
            </a:r>
            <a:endParaRPr lang="en-US"/>
          </a:p>
        </p:txBody>
      </p:sp>
    </p:spTree>
    <p:extLst>
      <p:ext uri="{BB962C8B-B14F-4D97-AF65-F5344CB8AC3E}">
        <p14:creationId xmlns:p14="http://schemas.microsoft.com/office/powerpoint/2010/main" val="368721111"/>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4475611" y="2950308"/>
            <a:ext cx="47204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4475611" y="879232"/>
            <a:ext cx="0" cy="20710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475611" y="2325077"/>
            <a:ext cx="2375876" cy="6017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4475611" y="1543538"/>
            <a:ext cx="1177517" cy="14067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3259138174"/>
              </p:ext>
            </p:extLst>
          </p:nvPr>
        </p:nvGraphicFramePr>
        <p:xfrm>
          <a:off x="4990736" y="3074562"/>
          <a:ext cx="1324785" cy="353276"/>
        </p:xfrm>
        <a:graphic>
          <a:graphicData uri="http://schemas.openxmlformats.org/presentationml/2006/ole">
            <mc:AlternateContent xmlns:mc="http://schemas.openxmlformats.org/markup-compatibility/2006">
              <mc:Choice xmlns:v="urn:schemas-microsoft-com:vml" Requires="v">
                <p:oleObj spid="_x0000_s757389" name="Equation" r:id="rId3" imgW="571500" imgH="203200" progId="Equation.DSMT4">
                  <p:embed/>
                </p:oleObj>
              </mc:Choice>
              <mc:Fallback>
                <p:oleObj name="Equation" r:id="rId3" imgW="571500" imgH="203200" progId="Equation.DSMT4">
                  <p:embed/>
                  <p:pic>
                    <p:nvPicPr>
                      <p:cNvPr id="0" name=""/>
                      <p:cNvPicPr/>
                      <p:nvPr/>
                    </p:nvPicPr>
                    <p:blipFill>
                      <a:blip r:embed="rId4"/>
                      <a:stretch>
                        <a:fillRect/>
                      </a:stretch>
                    </p:blipFill>
                    <p:spPr>
                      <a:xfrm>
                        <a:off x="4990736" y="3074562"/>
                        <a:ext cx="1324785" cy="353276"/>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4016255211"/>
              </p:ext>
            </p:extLst>
          </p:nvPr>
        </p:nvGraphicFramePr>
        <p:xfrm>
          <a:off x="7069667" y="2085975"/>
          <a:ext cx="1356784" cy="477838"/>
        </p:xfrm>
        <a:graphic>
          <a:graphicData uri="http://schemas.openxmlformats.org/presentationml/2006/ole">
            <mc:AlternateContent xmlns:mc="http://schemas.openxmlformats.org/markup-compatibility/2006">
              <mc:Choice xmlns:v="urn:schemas-microsoft-com:vml" Requires="v">
                <p:oleObj spid="_x0000_s757390" name="Equation" r:id="rId5" imgW="431800" imgH="203200" progId="Equation.DSMT4">
                  <p:embed/>
                </p:oleObj>
              </mc:Choice>
              <mc:Fallback>
                <p:oleObj name="Equation" r:id="rId5" imgW="431800" imgH="203200" progId="Equation.DSMT4">
                  <p:embed/>
                  <p:pic>
                    <p:nvPicPr>
                      <p:cNvPr id="0" name=""/>
                      <p:cNvPicPr/>
                      <p:nvPr/>
                    </p:nvPicPr>
                    <p:blipFill>
                      <a:blip r:embed="rId6"/>
                      <a:stretch>
                        <a:fillRect/>
                      </a:stretch>
                    </p:blipFill>
                    <p:spPr>
                      <a:xfrm>
                        <a:off x="7069667" y="2085975"/>
                        <a:ext cx="1356784" cy="477838"/>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3567371637"/>
              </p:ext>
            </p:extLst>
          </p:nvPr>
        </p:nvGraphicFramePr>
        <p:xfrm>
          <a:off x="5780618" y="1304925"/>
          <a:ext cx="1475316" cy="477838"/>
        </p:xfrm>
        <a:graphic>
          <a:graphicData uri="http://schemas.openxmlformats.org/presentationml/2006/ole">
            <mc:AlternateContent xmlns:mc="http://schemas.openxmlformats.org/markup-compatibility/2006">
              <mc:Choice xmlns:v="urn:schemas-microsoft-com:vml" Requires="v">
                <p:oleObj spid="_x0000_s757391" name="Equation" r:id="rId7" imgW="469900" imgH="203200" progId="Equation.DSMT4">
                  <p:embed/>
                </p:oleObj>
              </mc:Choice>
              <mc:Fallback>
                <p:oleObj name="Equation" r:id="rId7" imgW="469900" imgH="203200" progId="Equation.DSMT4">
                  <p:embed/>
                  <p:pic>
                    <p:nvPicPr>
                      <p:cNvPr id="0" name=""/>
                      <p:cNvPicPr/>
                      <p:nvPr/>
                    </p:nvPicPr>
                    <p:blipFill>
                      <a:blip r:embed="rId8"/>
                      <a:stretch>
                        <a:fillRect/>
                      </a:stretch>
                    </p:blipFill>
                    <p:spPr>
                      <a:xfrm>
                        <a:off x="5780618" y="1304925"/>
                        <a:ext cx="1475316" cy="477838"/>
                      </a:xfrm>
                      <a:prstGeom prst="rect">
                        <a:avLst/>
                      </a:prstGeom>
                    </p:spPr>
                  </p:pic>
                </p:oleObj>
              </mc:Fallback>
            </mc:AlternateContent>
          </a:graphicData>
        </a:graphic>
      </p:graphicFrame>
      <p:cxnSp>
        <p:nvCxnSpPr>
          <p:cNvPr id="28" name="Straight Connector 27"/>
          <p:cNvCxnSpPr/>
          <p:nvPr/>
        </p:nvCxnSpPr>
        <p:spPr>
          <a:xfrm flipV="1">
            <a:off x="4475611" y="2509838"/>
            <a:ext cx="1839909" cy="417026"/>
          </a:xfrm>
          <a:prstGeom prst="line">
            <a:avLst/>
          </a:prstGeom>
          <a:ln>
            <a:solidFill>
              <a:srgbClr val="800000"/>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653128" y="1543538"/>
            <a:ext cx="662392" cy="966300"/>
          </a:xfrm>
          <a:prstGeom prst="line">
            <a:avLst/>
          </a:prstGeom>
          <a:ln>
            <a:solidFill>
              <a:srgbClr val="800000"/>
            </a:solidFill>
            <a:prstDash val="dash"/>
          </a:ln>
        </p:spPr>
        <p:style>
          <a:lnRef idx="2">
            <a:schemeClr val="accent1"/>
          </a:lnRef>
          <a:fillRef idx="0">
            <a:schemeClr val="accent1"/>
          </a:fillRef>
          <a:effectRef idx="1">
            <a:schemeClr val="accent1"/>
          </a:effectRef>
          <a:fontRef idx="minor">
            <a:schemeClr val="tx1"/>
          </a:fontRef>
        </p:style>
      </p:cxnSp>
      <p:graphicFrame>
        <p:nvGraphicFramePr>
          <p:cNvPr id="32" name="Object 31"/>
          <p:cNvGraphicFramePr>
            <a:graphicFrameLocks noChangeAspect="1"/>
          </p:cNvGraphicFramePr>
          <p:nvPr>
            <p:extLst>
              <p:ext uri="{D42A27DB-BD31-4B8C-83A1-F6EECF244321}">
                <p14:modId xmlns:p14="http://schemas.microsoft.com/office/powerpoint/2010/main" val="1121729621"/>
              </p:ext>
            </p:extLst>
          </p:nvPr>
        </p:nvGraphicFramePr>
        <p:xfrm>
          <a:off x="6652521" y="2950313"/>
          <a:ext cx="478367" cy="479425"/>
        </p:xfrm>
        <a:graphic>
          <a:graphicData uri="http://schemas.openxmlformats.org/presentationml/2006/ole">
            <mc:AlternateContent xmlns:mc="http://schemas.openxmlformats.org/markup-compatibility/2006">
              <mc:Choice xmlns:v="urn:schemas-microsoft-com:vml" Requires="v">
                <p:oleObj spid="_x0000_s757392" name="Equation" r:id="rId9" imgW="152400" imgH="203200" progId="Equation.DSMT4">
                  <p:embed/>
                </p:oleObj>
              </mc:Choice>
              <mc:Fallback>
                <p:oleObj name="Equation" r:id="rId9" imgW="152400" imgH="203200" progId="Equation.DSMT4">
                  <p:embed/>
                  <p:pic>
                    <p:nvPicPr>
                      <p:cNvPr id="0" name=""/>
                      <p:cNvPicPr/>
                      <p:nvPr/>
                    </p:nvPicPr>
                    <p:blipFill>
                      <a:blip r:embed="rId10"/>
                      <a:stretch>
                        <a:fillRect/>
                      </a:stretch>
                    </p:blipFill>
                    <p:spPr>
                      <a:xfrm>
                        <a:off x="6652521" y="2950313"/>
                        <a:ext cx="478367" cy="479425"/>
                      </a:xfrm>
                      <a:prstGeom prst="rect">
                        <a:avLst/>
                      </a:prstGeom>
                    </p:spPr>
                  </p:pic>
                </p:oleObj>
              </mc:Fallback>
            </mc:AlternateContent>
          </a:graphicData>
        </a:graphic>
      </p:graphicFrame>
      <p:cxnSp>
        <p:nvCxnSpPr>
          <p:cNvPr id="35" name="Straight Connector 34"/>
          <p:cNvCxnSpPr/>
          <p:nvPr/>
        </p:nvCxnSpPr>
        <p:spPr>
          <a:xfrm>
            <a:off x="6851487" y="2832100"/>
            <a:ext cx="0" cy="242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663548" y="2870200"/>
            <a:ext cx="0" cy="242462"/>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37" name="Object 36"/>
          <p:cNvGraphicFramePr>
            <a:graphicFrameLocks noChangeAspect="1"/>
          </p:cNvGraphicFramePr>
          <p:nvPr>
            <p:extLst>
              <p:ext uri="{D42A27DB-BD31-4B8C-83A1-F6EECF244321}">
                <p14:modId xmlns:p14="http://schemas.microsoft.com/office/powerpoint/2010/main" val="933122411"/>
              </p:ext>
            </p:extLst>
          </p:nvPr>
        </p:nvGraphicFramePr>
        <p:xfrm>
          <a:off x="4826693" y="2509838"/>
          <a:ext cx="294216" cy="309562"/>
        </p:xfrm>
        <a:graphic>
          <a:graphicData uri="http://schemas.openxmlformats.org/presentationml/2006/ole">
            <mc:AlternateContent xmlns:mc="http://schemas.openxmlformats.org/markup-compatibility/2006">
              <mc:Choice xmlns:v="urn:schemas-microsoft-com:vml" Requires="v">
                <p:oleObj spid="_x0000_s757393" name="Equation" r:id="rId11" imgW="127000" imgH="177800" progId="Equation.DSMT4">
                  <p:embed/>
                </p:oleObj>
              </mc:Choice>
              <mc:Fallback>
                <p:oleObj name="Equation" r:id="rId11" imgW="127000" imgH="177800" progId="Equation.DSMT4">
                  <p:embed/>
                  <p:pic>
                    <p:nvPicPr>
                      <p:cNvPr id="0" name=""/>
                      <p:cNvPicPr/>
                      <p:nvPr/>
                    </p:nvPicPr>
                    <p:blipFill>
                      <a:blip r:embed="rId12"/>
                      <a:stretch>
                        <a:fillRect/>
                      </a:stretch>
                    </p:blipFill>
                    <p:spPr>
                      <a:xfrm>
                        <a:off x="4826693" y="2509838"/>
                        <a:ext cx="294216" cy="309562"/>
                      </a:xfrm>
                      <a:prstGeom prst="rect">
                        <a:avLst/>
                      </a:prstGeom>
                    </p:spPr>
                  </p:pic>
                </p:oleObj>
              </mc:Fallback>
            </mc:AlternateContent>
          </a:graphicData>
        </a:graphic>
      </p:graphicFrame>
    </p:spTree>
    <p:extLst>
      <p:ext uri="{BB962C8B-B14F-4D97-AF65-F5344CB8AC3E}">
        <p14:creationId xmlns:p14="http://schemas.microsoft.com/office/powerpoint/2010/main" val="38590175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7-12 at 11.38.33 PM.png"/>
          <p:cNvPicPr>
            <a:picLocks noChangeAspect="1"/>
          </p:cNvPicPr>
          <p:nvPr/>
        </p:nvPicPr>
        <p:blipFill>
          <a:blip r:embed="rId3">
            <a:grayscl/>
            <a:extLst>
              <a:ext uri="{BEBA8EAE-BF5A-486C-A8C5-ECC9F3942E4B}">
                <a14:imgProps xmlns:a14="http://schemas.microsoft.com/office/drawing/2010/main">
                  <a14:imgLayer r:embed="rId4">
                    <a14:imgEffect>
                      <a14:saturation sat="196000"/>
                    </a14:imgEffect>
                    <a14:imgEffect>
                      <a14:brightnessContrast bright="-2000"/>
                    </a14:imgEffect>
                  </a14:imgLayer>
                </a14:imgProps>
              </a:ext>
              <a:ext uri="{28A0092B-C50C-407E-A947-70E740481C1C}">
                <a14:useLocalDpi xmlns:a14="http://schemas.microsoft.com/office/drawing/2010/main" val="0"/>
              </a:ext>
            </a:extLst>
          </a:blip>
          <a:stretch>
            <a:fillRect/>
          </a:stretch>
        </p:blipFill>
        <p:spPr>
          <a:xfrm>
            <a:off x="2810933" y="2215037"/>
            <a:ext cx="6159500" cy="7937500"/>
          </a:xfrm>
          <a:prstGeom prst="rect">
            <a:avLst/>
          </a:prstGeom>
        </p:spPr>
      </p:pic>
      <p:sp>
        <p:nvSpPr>
          <p:cNvPr id="2" name="Title 1"/>
          <p:cNvSpPr>
            <a:spLocks noGrp="1"/>
          </p:cNvSpPr>
          <p:nvPr>
            <p:ph type="title"/>
          </p:nvPr>
        </p:nvSpPr>
        <p:spPr/>
        <p:txBody>
          <a:bodyPr/>
          <a:lstStyle/>
          <a:p>
            <a:r>
              <a:rPr lang="en-US" dirty="0" smtClean="0"/>
              <a:t>Blurring/</a:t>
            </a:r>
            <a:r>
              <a:rPr lang="en-US" dirty="0" err="1" smtClean="0"/>
              <a:t>Denoising</a:t>
            </a:r>
            <a:endParaRPr lang="en-US" dirty="0"/>
          </a:p>
        </p:txBody>
      </p:sp>
      <p:sp>
        <p:nvSpPr>
          <p:cNvPr id="3" name="Content Placeholder 2"/>
          <p:cNvSpPr>
            <a:spLocks noGrp="1"/>
          </p:cNvSpPr>
          <p:nvPr>
            <p:ph idx="4294967295"/>
          </p:nvPr>
        </p:nvSpPr>
        <p:spPr>
          <a:xfrm>
            <a:off x="609600" y="1600201"/>
            <a:ext cx="10972800" cy="4525963"/>
          </a:xfrm>
          <a:prstGeom prst="rect">
            <a:avLst/>
          </a:prstGeom>
        </p:spPr>
        <p:txBody>
          <a:bodyPr/>
          <a:lstStyle/>
          <a:p>
            <a:r>
              <a:rPr lang="en-US" dirty="0" smtClean="0"/>
              <a:t>Convolution with a filter (usually Gaussian).</a:t>
            </a:r>
            <a:endParaRPr lang="en-US" dirty="0"/>
          </a:p>
        </p:txBody>
      </p:sp>
      <p:pic>
        <p:nvPicPr>
          <p:cNvPr id="9" name="Picture 8" descr="bumpfla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2897" y="2425700"/>
            <a:ext cx="1219200" cy="914400"/>
          </a:xfrm>
          <a:prstGeom prst="rect">
            <a:avLst/>
          </a:prstGeom>
        </p:spPr>
      </p:pic>
    </p:spTree>
    <p:extLst>
      <p:ext uri="{BB962C8B-B14F-4D97-AF65-F5344CB8AC3E}">
        <p14:creationId xmlns:p14="http://schemas.microsoft.com/office/powerpoint/2010/main" val="22922942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7-12 at 11.38.33 PM.png"/>
          <p:cNvPicPr>
            <a:picLocks noChangeAspect="1"/>
          </p:cNvPicPr>
          <p:nvPr/>
        </p:nvPicPr>
        <p:blipFill>
          <a:blip r:embed="rId3">
            <a:grayscl/>
            <a:extLst>
              <a:ext uri="{BEBA8EAE-BF5A-486C-A8C5-ECC9F3942E4B}">
                <a14:imgProps xmlns:a14="http://schemas.microsoft.com/office/drawing/2010/main">
                  <a14:imgLayer r:embed="rId4">
                    <a14:imgEffect>
                      <a14:saturation sat="196000"/>
                    </a14:imgEffect>
                    <a14:imgEffect>
                      <a14:brightnessContrast bright="-2000"/>
                    </a14:imgEffect>
                  </a14:imgLayer>
                </a14:imgProps>
              </a:ext>
              <a:ext uri="{28A0092B-C50C-407E-A947-70E740481C1C}">
                <a14:useLocalDpi xmlns:a14="http://schemas.microsoft.com/office/drawing/2010/main" val="0"/>
              </a:ext>
            </a:extLst>
          </a:blip>
          <a:stretch>
            <a:fillRect/>
          </a:stretch>
        </p:blipFill>
        <p:spPr>
          <a:xfrm>
            <a:off x="2810933" y="2215037"/>
            <a:ext cx="6159500" cy="7937500"/>
          </a:xfrm>
          <a:prstGeom prst="rect">
            <a:avLst/>
          </a:prstGeom>
        </p:spPr>
      </p:pic>
      <p:sp>
        <p:nvSpPr>
          <p:cNvPr id="2" name="Title 1"/>
          <p:cNvSpPr>
            <a:spLocks noGrp="1"/>
          </p:cNvSpPr>
          <p:nvPr>
            <p:ph type="title"/>
          </p:nvPr>
        </p:nvSpPr>
        <p:spPr/>
        <p:txBody>
          <a:bodyPr/>
          <a:lstStyle/>
          <a:p>
            <a:r>
              <a:rPr lang="en-US" dirty="0" smtClean="0"/>
              <a:t>Blurring/</a:t>
            </a:r>
            <a:r>
              <a:rPr lang="en-US" dirty="0" err="1" smtClean="0"/>
              <a:t>Denoising</a:t>
            </a:r>
            <a:endParaRPr lang="en-US" dirty="0"/>
          </a:p>
        </p:txBody>
      </p:sp>
      <p:sp>
        <p:nvSpPr>
          <p:cNvPr id="3" name="Content Placeholder 2"/>
          <p:cNvSpPr>
            <a:spLocks noGrp="1"/>
          </p:cNvSpPr>
          <p:nvPr>
            <p:ph idx="4294967295"/>
          </p:nvPr>
        </p:nvSpPr>
        <p:spPr>
          <a:xfrm>
            <a:off x="609600" y="1600201"/>
            <a:ext cx="10972800" cy="4525963"/>
          </a:xfrm>
          <a:prstGeom prst="rect">
            <a:avLst/>
          </a:prstGeom>
        </p:spPr>
        <p:txBody>
          <a:bodyPr/>
          <a:lstStyle/>
          <a:p>
            <a:r>
              <a:rPr lang="en-US" dirty="0" smtClean="0"/>
              <a:t>Convolution with a filter (usually Gaussian).</a:t>
            </a:r>
            <a:endParaRPr lang="en-US" dirty="0"/>
          </a:p>
        </p:txBody>
      </p:sp>
      <p:pic>
        <p:nvPicPr>
          <p:cNvPr id="9" name="Picture 8" descr="bumpfla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2227" y="2425700"/>
            <a:ext cx="1219200" cy="914400"/>
          </a:xfrm>
          <a:prstGeom prst="rect">
            <a:avLst/>
          </a:prstGeom>
        </p:spPr>
      </p:pic>
    </p:spTree>
    <p:extLst>
      <p:ext uri="{BB962C8B-B14F-4D97-AF65-F5344CB8AC3E}">
        <p14:creationId xmlns:p14="http://schemas.microsoft.com/office/powerpoint/2010/main" val="365982334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7-12 at 11.38.33 PM.png"/>
          <p:cNvPicPr>
            <a:picLocks noChangeAspect="1"/>
          </p:cNvPicPr>
          <p:nvPr/>
        </p:nvPicPr>
        <p:blipFill>
          <a:blip r:embed="rId3">
            <a:grayscl/>
            <a:extLst>
              <a:ext uri="{BEBA8EAE-BF5A-486C-A8C5-ECC9F3942E4B}">
                <a14:imgProps xmlns:a14="http://schemas.microsoft.com/office/drawing/2010/main">
                  <a14:imgLayer r:embed="rId4">
                    <a14:imgEffect>
                      <a14:saturation sat="196000"/>
                    </a14:imgEffect>
                    <a14:imgEffect>
                      <a14:brightnessContrast bright="-2000"/>
                    </a14:imgEffect>
                  </a14:imgLayer>
                </a14:imgProps>
              </a:ext>
              <a:ext uri="{28A0092B-C50C-407E-A947-70E740481C1C}">
                <a14:useLocalDpi xmlns:a14="http://schemas.microsoft.com/office/drawing/2010/main" val="0"/>
              </a:ext>
            </a:extLst>
          </a:blip>
          <a:stretch>
            <a:fillRect/>
          </a:stretch>
        </p:blipFill>
        <p:spPr>
          <a:xfrm>
            <a:off x="2810933" y="2215037"/>
            <a:ext cx="6159500" cy="7937500"/>
          </a:xfrm>
          <a:prstGeom prst="rect">
            <a:avLst/>
          </a:prstGeom>
        </p:spPr>
      </p:pic>
      <p:sp>
        <p:nvSpPr>
          <p:cNvPr id="2" name="Title 1"/>
          <p:cNvSpPr>
            <a:spLocks noGrp="1"/>
          </p:cNvSpPr>
          <p:nvPr>
            <p:ph type="title"/>
          </p:nvPr>
        </p:nvSpPr>
        <p:spPr/>
        <p:txBody>
          <a:bodyPr/>
          <a:lstStyle/>
          <a:p>
            <a:r>
              <a:rPr lang="en-US" dirty="0" smtClean="0"/>
              <a:t>Blurring/</a:t>
            </a:r>
            <a:r>
              <a:rPr lang="en-US" dirty="0" err="1" smtClean="0"/>
              <a:t>Denoising</a:t>
            </a:r>
            <a:endParaRPr lang="en-US" dirty="0"/>
          </a:p>
        </p:txBody>
      </p:sp>
      <p:sp>
        <p:nvSpPr>
          <p:cNvPr id="3" name="Content Placeholder 2"/>
          <p:cNvSpPr>
            <a:spLocks noGrp="1"/>
          </p:cNvSpPr>
          <p:nvPr>
            <p:ph idx="4294967295"/>
          </p:nvPr>
        </p:nvSpPr>
        <p:spPr>
          <a:xfrm>
            <a:off x="609600" y="1600201"/>
            <a:ext cx="10972800" cy="4525963"/>
          </a:xfrm>
          <a:prstGeom prst="rect">
            <a:avLst/>
          </a:prstGeom>
        </p:spPr>
        <p:txBody>
          <a:bodyPr/>
          <a:lstStyle/>
          <a:p>
            <a:r>
              <a:rPr lang="en-US" dirty="0" smtClean="0"/>
              <a:t>Convolution with a filter (usually Gaussian).</a:t>
            </a:r>
            <a:endParaRPr lang="en-US" dirty="0"/>
          </a:p>
        </p:txBody>
      </p:sp>
      <p:pic>
        <p:nvPicPr>
          <p:cNvPr id="9" name="Picture 8" descr="bumpfla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1557" y="2425700"/>
            <a:ext cx="1219200" cy="914400"/>
          </a:xfrm>
          <a:prstGeom prst="rect">
            <a:avLst/>
          </a:prstGeom>
        </p:spPr>
      </p:pic>
    </p:spTree>
    <p:extLst>
      <p:ext uri="{BB962C8B-B14F-4D97-AF65-F5344CB8AC3E}">
        <p14:creationId xmlns:p14="http://schemas.microsoft.com/office/powerpoint/2010/main" val="165055600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7-12 at 11.38.33 PM.png"/>
          <p:cNvPicPr>
            <a:picLocks noChangeAspect="1"/>
          </p:cNvPicPr>
          <p:nvPr/>
        </p:nvPicPr>
        <p:blipFill>
          <a:blip r:embed="rId3">
            <a:grayscl/>
            <a:extLst>
              <a:ext uri="{BEBA8EAE-BF5A-486C-A8C5-ECC9F3942E4B}">
                <a14:imgProps xmlns:a14="http://schemas.microsoft.com/office/drawing/2010/main">
                  <a14:imgLayer r:embed="rId4">
                    <a14:imgEffect>
                      <a14:saturation sat="196000"/>
                    </a14:imgEffect>
                    <a14:imgEffect>
                      <a14:brightnessContrast bright="-2000"/>
                    </a14:imgEffect>
                  </a14:imgLayer>
                </a14:imgProps>
              </a:ext>
              <a:ext uri="{28A0092B-C50C-407E-A947-70E740481C1C}">
                <a14:useLocalDpi xmlns:a14="http://schemas.microsoft.com/office/drawing/2010/main" val="0"/>
              </a:ext>
            </a:extLst>
          </a:blip>
          <a:stretch>
            <a:fillRect/>
          </a:stretch>
        </p:blipFill>
        <p:spPr>
          <a:xfrm>
            <a:off x="2810933" y="2215037"/>
            <a:ext cx="6159500" cy="7937500"/>
          </a:xfrm>
          <a:prstGeom prst="rect">
            <a:avLst/>
          </a:prstGeom>
        </p:spPr>
      </p:pic>
      <p:sp>
        <p:nvSpPr>
          <p:cNvPr id="2" name="Title 1"/>
          <p:cNvSpPr>
            <a:spLocks noGrp="1"/>
          </p:cNvSpPr>
          <p:nvPr>
            <p:ph type="title"/>
          </p:nvPr>
        </p:nvSpPr>
        <p:spPr/>
        <p:txBody>
          <a:bodyPr/>
          <a:lstStyle/>
          <a:p>
            <a:r>
              <a:rPr lang="en-US" dirty="0" smtClean="0"/>
              <a:t>Blurring/</a:t>
            </a:r>
            <a:r>
              <a:rPr lang="en-US" dirty="0" err="1" smtClean="0"/>
              <a:t>Denoising</a:t>
            </a:r>
            <a:endParaRPr lang="en-US" dirty="0"/>
          </a:p>
        </p:txBody>
      </p:sp>
      <p:sp>
        <p:nvSpPr>
          <p:cNvPr id="3" name="Content Placeholder 2"/>
          <p:cNvSpPr>
            <a:spLocks noGrp="1"/>
          </p:cNvSpPr>
          <p:nvPr>
            <p:ph idx="4294967295"/>
          </p:nvPr>
        </p:nvSpPr>
        <p:spPr>
          <a:xfrm>
            <a:off x="609600" y="1600201"/>
            <a:ext cx="10972800" cy="4525963"/>
          </a:xfrm>
          <a:prstGeom prst="rect">
            <a:avLst/>
          </a:prstGeom>
        </p:spPr>
        <p:txBody>
          <a:bodyPr/>
          <a:lstStyle/>
          <a:p>
            <a:r>
              <a:rPr lang="en-US" dirty="0" smtClean="0"/>
              <a:t>Convolution with a filter (usually Gaussian).</a:t>
            </a:r>
            <a:endParaRPr lang="en-US" dirty="0"/>
          </a:p>
        </p:txBody>
      </p:sp>
      <p:pic>
        <p:nvPicPr>
          <p:cNvPr id="9" name="Picture 8" descr="bumpfla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0887" y="2425700"/>
            <a:ext cx="1219200" cy="914400"/>
          </a:xfrm>
          <a:prstGeom prst="rect">
            <a:avLst/>
          </a:prstGeom>
        </p:spPr>
      </p:pic>
    </p:spTree>
    <p:extLst>
      <p:ext uri="{BB962C8B-B14F-4D97-AF65-F5344CB8AC3E}">
        <p14:creationId xmlns:p14="http://schemas.microsoft.com/office/powerpoint/2010/main" val="42456573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7-12 at 11.38.33 PM.png"/>
          <p:cNvPicPr>
            <a:picLocks noChangeAspect="1"/>
          </p:cNvPicPr>
          <p:nvPr/>
        </p:nvPicPr>
        <p:blipFill>
          <a:blip r:embed="rId3">
            <a:grayscl/>
            <a:extLst>
              <a:ext uri="{BEBA8EAE-BF5A-486C-A8C5-ECC9F3942E4B}">
                <a14:imgProps xmlns:a14="http://schemas.microsoft.com/office/drawing/2010/main">
                  <a14:imgLayer r:embed="rId4">
                    <a14:imgEffect>
                      <a14:saturation sat="196000"/>
                    </a14:imgEffect>
                    <a14:imgEffect>
                      <a14:brightnessContrast bright="-2000"/>
                    </a14:imgEffect>
                  </a14:imgLayer>
                </a14:imgProps>
              </a:ext>
              <a:ext uri="{28A0092B-C50C-407E-A947-70E740481C1C}">
                <a14:useLocalDpi xmlns:a14="http://schemas.microsoft.com/office/drawing/2010/main" val="0"/>
              </a:ext>
            </a:extLst>
          </a:blip>
          <a:stretch>
            <a:fillRect/>
          </a:stretch>
        </p:blipFill>
        <p:spPr>
          <a:xfrm>
            <a:off x="2810933" y="2215037"/>
            <a:ext cx="6159500" cy="7937500"/>
          </a:xfrm>
          <a:prstGeom prst="rect">
            <a:avLst/>
          </a:prstGeom>
        </p:spPr>
      </p:pic>
      <p:sp>
        <p:nvSpPr>
          <p:cNvPr id="2" name="Title 1"/>
          <p:cNvSpPr>
            <a:spLocks noGrp="1"/>
          </p:cNvSpPr>
          <p:nvPr>
            <p:ph type="title"/>
          </p:nvPr>
        </p:nvSpPr>
        <p:spPr/>
        <p:txBody>
          <a:bodyPr/>
          <a:lstStyle/>
          <a:p>
            <a:r>
              <a:rPr lang="en-US" dirty="0" smtClean="0"/>
              <a:t>Blurring/</a:t>
            </a:r>
            <a:r>
              <a:rPr lang="en-US" dirty="0" err="1" smtClean="0"/>
              <a:t>Denoising</a:t>
            </a:r>
            <a:endParaRPr lang="en-US" dirty="0"/>
          </a:p>
        </p:txBody>
      </p:sp>
      <p:sp>
        <p:nvSpPr>
          <p:cNvPr id="3" name="Content Placeholder 2"/>
          <p:cNvSpPr>
            <a:spLocks noGrp="1"/>
          </p:cNvSpPr>
          <p:nvPr>
            <p:ph idx="4294967295"/>
          </p:nvPr>
        </p:nvSpPr>
        <p:spPr>
          <a:xfrm>
            <a:off x="609600" y="1600201"/>
            <a:ext cx="10972800" cy="4525963"/>
          </a:xfrm>
          <a:prstGeom prst="rect">
            <a:avLst/>
          </a:prstGeom>
        </p:spPr>
        <p:txBody>
          <a:bodyPr/>
          <a:lstStyle/>
          <a:p>
            <a:r>
              <a:rPr lang="en-US" dirty="0" smtClean="0"/>
              <a:t>Convolution with a filter (usually Gaussian).</a:t>
            </a:r>
            <a:endParaRPr lang="en-US" dirty="0"/>
          </a:p>
        </p:txBody>
      </p:sp>
      <p:pic>
        <p:nvPicPr>
          <p:cNvPr id="9" name="Picture 8" descr="bumpfla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0217" y="2425700"/>
            <a:ext cx="1219200" cy="914400"/>
          </a:xfrm>
          <a:prstGeom prst="rect">
            <a:avLst/>
          </a:prstGeom>
        </p:spPr>
      </p:pic>
    </p:spTree>
    <p:extLst>
      <p:ext uri="{BB962C8B-B14F-4D97-AF65-F5344CB8AC3E}">
        <p14:creationId xmlns:p14="http://schemas.microsoft.com/office/powerpoint/2010/main" val="37825580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7-12 at 11.38.33 PM.png"/>
          <p:cNvPicPr>
            <a:picLocks noChangeAspect="1"/>
          </p:cNvPicPr>
          <p:nvPr/>
        </p:nvPicPr>
        <p:blipFill>
          <a:blip r:embed="rId3">
            <a:grayscl/>
            <a:extLst>
              <a:ext uri="{BEBA8EAE-BF5A-486C-A8C5-ECC9F3942E4B}">
                <a14:imgProps xmlns:a14="http://schemas.microsoft.com/office/drawing/2010/main">
                  <a14:imgLayer r:embed="rId4">
                    <a14:imgEffect>
                      <a14:saturation sat="196000"/>
                    </a14:imgEffect>
                    <a14:imgEffect>
                      <a14:brightnessContrast bright="-2000"/>
                    </a14:imgEffect>
                  </a14:imgLayer>
                </a14:imgProps>
              </a:ext>
              <a:ext uri="{28A0092B-C50C-407E-A947-70E740481C1C}">
                <a14:useLocalDpi xmlns:a14="http://schemas.microsoft.com/office/drawing/2010/main" val="0"/>
              </a:ext>
            </a:extLst>
          </a:blip>
          <a:stretch>
            <a:fillRect/>
          </a:stretch>
        </p:blipFill>
        <p:spPr>
          <a:xfrm>
            <a:off x="2810933" y="2215037"/>
            <a:ext cx="6159500" cy="7937500"/>
          </a:xfrm>
          <a:prstGeom prst="rect">
            <a:avLst/>
          </a:prstGeom>
        </p:spPr>
      </p:pic>
      <p:sp>
        <p:nvSpPr>
          <p:cNvPr id="2" name="Title 1"/>
          <p:cNvSpPr>
            <a:spLocks noGrp="1"/>
          </p:cNvSpPr>
          <p:nvPr>
            <p:ph type="title"/>
          </p:nvPr>
        </p:nvSpPr>
        <p:spPr/>
        <p:txBody>
          <a:bodyPr/>
          <a:lstStyle/>
          <a:p>
            <a:r>
              <a:rPr lang="en-US" dirty="0" smtClean="0"/>
              <a:t>Blurring/</a:t>
            </a:r>
            <a:r>
              <a:rPr lang="en-US" dirty="0" err="1" smtClean="0"/>
              <a:t>Denoising</a:t>
            </a:r>
            <a:endParaRPr lang="en-US" dirty="0"/>
          </a:p>
        </p:txBody>
      </p:sp>
      <p:sp>
        <p:nvSpPr>
          <p:cNvPr id="3" name="Content Placeholder 2"/>
          <p:cNvSpPr>
            <a:spLocks noGrp="1"/>
          </p:cNvSpPr>
          <p:nvPr>
            <p:ph idx="4294967295"/>
          </p:nvPr>
        </p:nvSpPr>
        <p:spPr>
          <a:xfrm>
            <a:off x="609600" y="1600201"/>
            <a:ext cx="10972800" cy="4525963"/>
          </a:xfrm>
          <a:prstGeom prst="rect">
            <a:avLst/>
          </a:prstGeom>
        </p:spPr>
        <p:txBody>
          <a:bodyPr/>
          <a:lstStyle/>
          <a:p>
            <a:r>
              <a:rPr lang="en-US" dirty="0" smtClean="0"/>
              <a:t>Convolution with a filter (usually Gaussian).</a:t>
            </a:r>
            <a:endParaRPr lang="en-US" dirty="0"/>
          </a:p>
        </p:txBody>
      </p:sp>
      <p:pic>
        <p:nvPicPr>
          <p:cNvPr id="9" name="Picture 8" descr="bumpfla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9547" y="2425700"/>
            <a:ext cx="1219200" cy="914400"/>
          </a:xfrm>
          <a:prstGeom prst="rect">
            <a:avLst/>
          </a:prstGeom>
        </p:spPr>
      </p:pic>
    </p:spTree>
    <p:extLst>
      <p:ext uri="{BB962C8B-B14F-4D97-AF65-F5344CB8AC3E}">
        <p14:creationId xmlns:p14="http://schemas.microsoft.com/office/powerpoint/2010/main" val="10287264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7-12 at 11.38.33 PM.png"/>
          <p:cNvPicPr>
            <a:picLocks noChangeAspect="1"/>
          </p:cNvPicPr>
          <p:nvPr/>
        </p:nvPicPr>
        <p:blipFill>
          <a:blip r:embed="rId3">
            <a:grayscl/>
            <a:extLst>
              <a:ext uri="{BEBA8EAE-BF5A-486C-A8C5-ECC9F3942E4B}">
                <a14:imgProps xmlns:a14="http://schemas.microsoft.com/office/drawing/2010/main">
                  <a14:imgLayer r:embed="rId4">
                    <a14:imgEffect>
                      <a14:saturation sat="196000"/>
                    </a14:imgEffect>
                    <a14:imgEffect>
                      <a14:brightnessContrast bright="-2000"/>
                    </a14:imgEffect>
                  </a14:imgLayer>
                </a14:imgProps>
              </a:ext>
              <a:ext uri="{28A0092B-C50C-407E-A947-70E740481C1C}">
                <a14:useLocalDpi xmlns:a14="http://schemas.microsoft.com/office/drawing/2010/main" val="0"/>
              </a:ext>
            </a:extLst>
          </a:blip>
          <a:stretch>
            <a:fillRect/>
          </a:stretch>
        </p:blipFill>
        <p:spPr>
          <a:xfrm>
            <a:off x="2810933" y="2215037"/>
            <a:ext cx="6159500" cy="7937500"/>
          </a:xfrm>
          <a:prstGeom prst="rect">
            <a:avLst/>
          </a:prstGeom>
        </p:spPr>
      </p:pic>
      <p:sp>
        <p:nvSpPr>
          <p:cNvPr id="2" name="Title 1"/>
          <p:cNvSpPr>
            <a:spLocks noGrp="1"/>
          </p:cNvSpPr>
          <p:nvPr>
            <p:ph type="title"/>
          </p:nvPr>
        </p:nvSpPr>
        <p:spPr/>
        <p:txBody>
          <a:bodyPr/>
          <a:lstStyle/>
          <a:p>
            <a:r>
              <a:rPr lang="en-US" dirty="0" smtClean="0"/>
              <a:t>Blurring/</a:t>
            </a:r>
            <a:r>
              <a:rPr lang="en-US" dirty="0" err="1" smtClean="0"/>
              <a:t>Denoising</a:t>
            </a:r>
            <a:endParaRPr lang="en-US" dirty="0"/>
          </a:p>
        </p:txBody>
      </p:sp>
      <p:sp>
        <p:nvSpPr>
          <p:cNvPr id="3" name="Content Placeholder 2"/>
          <p:cNvSpPr>
            <a:spLocks noGrp="1"/>
          </p:cNvSpPr>
          <p:nvPr>
            <p:ph idx="4294967295"/>
          </p:nvPr>
        </p:nvSpPr>
        <p:spPr>
          <a:xfrm>
            <a:off x="609600" y="1600201"/>
            <a:ext cx="10972800" cy="4525963"/>
          </a:xfrm>
          <a:prstGeom prst="rect">
            <a:avLst/>
          </a:prstGeom>
        </p:spPr>
        <p:txBody>
          <a:bodyPr/>
          <a:lstStyle/>
          <a:p>
            <a:r>
              <a:rPr lang="en-US" dirty="0" smtClean="0"/>
              <a:t>Convolution with a filter (usually Gaussian).</a:t>
            </a:r>
            <a:endParaRPr lang="en-US" dirty="0"/>
          </a:p>
        </p:txBody>
      </p:sp>
      <p:pic>
        <p:nvPicPr>
          <p:cNvPr id="9" name="Picture 8" descr="bumpfla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8877" y="2425700"/>
            <a:ext cx="1219200" cy="914400"/>
          </a:xfrm>
          <a:prstGeom prst="rect">
            <a:avLst/>
          </a:prstGeom>
        </p:spPr>
      </p:pic>
    </p:spTree>
    <p:extLst>
      <p:ext uri="{BB962C8B-B14F-4D97-AF65-F5344CB8AC3E}">
        <p14:creationId xmlns:p14="http://schemas.microsoft.com/office/powerpoint/2010/main" val="19289191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7-12 at 11.38.33 PM.png"/>
          <p:cNvPicPr>
            <a:picLocks noChangeAspect="1"/>
          </p:cNvPicPr>
          <p:nvPr/>
        </p:nvPicPr>
        <p:blipFill>
          <a:blip r:embed="rId3">
            <a:grayscl/>
            <a:extLst>
              <a:ext uri="{BEBA8EAE-BF5A-486C-A8C5-ECC9F3942E4B}">
                <a14:imgProps xmlns:a14="http://schemas.microsoft.com/office/drawing/2010/main">
                  <a14:imgLayer r:embed="rId4">
                    <a14:imgEffect>
                      <a14:saturation sat="196000"/>
                    </a14:imgEffect>
                    <a14:imgEffect>
                      <a14:brightnessContrast bright="-2000"/>
                    </a14:imgEffect>
                  </a14:imgLayer>
                </a14:imgProps>
              </a:ext>
              <a:ext uri="{28A0092B-C50C-407E-A947-70E740481C1C}">
                <a14:useLocalDpi xmlns:a14="http://schemas.microsoft.com/office/drawing/2010/main" val="0"/>
              </a:ext>
            </a:extLst>
          </a:blip>
          <a:stretch>
            <a:fillRect/>
          </a:stretch>
        </p:blipFill>
        <p:spPr>
          <a:xfrm>
            <a:off x="2810933" y="2215037"/>
            <a:ext cx="6159500" cy="7937500"/>
          </a:xfrm>
          <a:prstGeom prst="rect">
            <a:avLst/>
          </a:prstGeom>
        </p:spPr>
      </p:pic>
      <p:sp>
        <p:nvSpPr>
          <p:cNvPr id="2" name="Title 1"/>
          <p:cNvSpPr>
            <a:spLocks noGrp="1"/>
          </p:cNvSpPr>
          <p:nvPr>
            <p:ph type="title"/>
          </p:nvPr>
        </p:nvSpPr>
        <p:spPr/>
        <p:txBody>
          <a:bodyPr/>
          <a:lstStyle/>
          <a:p>
            <a:r>
              <a:rPr lang="en-US" dirty="0" smtClean="0"/>
              <a:t>Blurring/</a:t>
            </a:r>
            <a:r>
              <a:rPr lang="en-US" dirty="0" err="1" smtClean="0"/>
              <a:t>Denoising</a:t>
            </a:r>
            <a:endParaRPr lang="en-US" dirty="0"/>
          </a:p>
        </p:txBody>
      </p:sp>
      <p:sp>
        <p:nvSpPr>
          <p:cNvPr id="3" name="Content Placeholder 2"/>
          <p:cNvSpPr>
            <a:spLocks noGrp="1"/>
          </p:cNvSpPr>
          <p:nvPr>
            <p:ph idx="4294967295"/>
          </p:nvPr>
        </p:nvSpPr>
        <p:spPr>
          <a:xfrm>
            <a:off x="609600" y="1600201"/>
            <a:ext cx="10972800" cy="4525963"/>
          </a:xfrm>
          <a:prstGeom prst="rect">
            <a:avLst/>
          </a:prstGeom>
        </p:spPr>
        <p:txBody>
          <a:bodyPr/>
          <a:lstStyle/>
          <a:p>
            <a:r>
              <a:rPr lang="en-US" dirty="0" smtClean="0"/>
              <a:t>Convolution with a filter (usually Gaussian).</a:t>
            </a:r>
            <a:endParaRPr lang="en-US" dirty="0"/>
          </a:p>
        </p:txBody>
      </p:sp>
      <p:pic>
        <p:nvPicPr>
          <p:cNvPr id="5" name="Picture 4" descr="bumpfla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5033" y="2425700"/>
            <a:ext cx="1219200" cy="914400"/>
          </a:xfrm>
          <a:prstGeom prst="rect">
            <a:avLst/>
          </a:prstGeom>
        </p:spPr>
      </p:pic>
    </p:spTree>
    <p:extLst>
      <p:ext uri="{BB962C8B-B14F-4D97-AF65-F5344CB8AC3E}">
        <p14:creationId xmlns:p14="http://schemas.microsoft.com/office/powerpoint/2010/main" val="2773801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552 -3.7037E-7 C 0.03985 0.00625 0.10599 0.00093 0.17175 -3.7037E-7 C 0.18399 -0.00301 0.18972 -0.00347 0.20352 -0.00185 C 0.20547 -0.00139 0.2073 -0.00093 0.20951 -3.7037E-7 C 0.21185 0.00093 0.21654 0.0037 0.21654 0.00394 C 0.21797 0.00301 0.21967 0.00069 0.22136 0.00185 C 0.22227 0.00255 0.22227 0.00532 0.2224 0.00741 C 0.22305 0.01713 0.22318 0.02708 0.2237 0.03704 C 0.22318 0.04861 0.22409 0.06065 0.2224 0.07222 C 0.22188 0.07431 0.22006 0.06944 0.21888 0.06852 C 0.21771 0.06759 0.21654 0.06713 0.21524 0.06667 C 0.20912 0.06389 0.2086 0.06435 0.20118 0.06296 C 0.128 0.06435 0.05495 0.06759 -0.01836 0.07037 C -0.04349 0.06968 -0.06888 0.06852 -0.09388 0.06852 C -0.14244 0.06852 -0.13737 0.04653 -0.14231 0.07778 C -0.14205 0.0875 -0.14713 0.10532 -0.14114 0.10741 C -0.11341 0.11597 -0.03476 0.10556 0.00404 0.09815 C 0.17539 0.09954 0.22995 -0.01018 0.2224 0.14074 C 0.2073 0.14005 0.19258 0.14028 0.17761 0.13889 C 0.14063 0.13519 0.19037 0.13449 0.15404 0.13333 C 0.11967 0.13218 0.08555 0.13194 0.05131 0.13148 C 0.04571 0.13194 0.04037 0.13218 0.03464 0.13333 C 0.03073 0.13403 0.03112 0.13611 0.02761 0.13889 C 0.02123 0.14375 0.02032 0.14282 0.01237 0.14444 C 0.00092 0.14375 -0.01054 0.14398 -0.02187 0.14259 C -0.02656 0.1419 -0.03489 0.13519 -0.03489 0.13542 C -0.07005 0.13773 -0.09934 0.13958 -0.13632 0.14074 C -0.13724 0.14375 -0.1388 0.14653 -0.1388 0.15 C -0.14023 0.20255 -0.1345 0.18519 -0.09635 0.18704 C -0.06302 0.1956 -0.02135 0.1919 0.00886 0.19259 C 0.05717 0.19329 0.1056 0.19375 0.15404 0.19444 C 0.17006 0.19861 0.17214 0.19769 0.19401 0.1963 C 0.21172 0.19352 0.20196 0.19444 0.2237 0.19444 " pathEditMode="relative" rAng="0" ptsTypes="ffffffffffffffffffffffffffffffffA">
                                      <p:cBhvr>
                                        <p:cTn id="6" dur="3000" fill="hold"/>
                                        <p:tgtEl>
                                          <p:spTgt spid="5"/>
                                        </p:tgtEl>
                                        <p:attrNameLst>
                                          <p:attrName>ppt_x</p:attrName>
                                          <p:attrName>ppt_y</p:attrName>
                                        </p:attrNameLst>
                                      </p:cBhvr>
                                      <p:rCtr x="6693" y="96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814006" cy="1390968"/>
          </a:xfrm>
        </p:spPr>
        <p:txBody>
          <a:bodyPr/>
          <a:lstStyle/>
          <a:p>
            <a:r>
              <a:rPr lang="en-US" dirty="0">
                <a:latin typeface="Segoe"/>
              </a:rPr>
              <a:t/>
            </a:r>
            <a:br>
              <a:rPr lang="en-US" dirty="0">
                <a:latin typeface="Segoe"/>
              </a:rPr>
            </a:br>
            <a:r>
              <a:rPr lang="en-US" dirty="0">
                <a:latin typeface="Segoe"/>
              </a:rPr>
              <a:t>   </a:t>
            </a:r>
            <a:r>
              <a:rPr lang="en-US" dirty="0" smtClean="0">
                <a:latin typeface="Segoe"/>
              </a:rPr>
              <a:t>Where do images arise?</a:t>
            </a:r>
            <a:endParaRPr lang="en-US" dirty="0">
              <a:latin typeface="Segoe"/>
            </a:endParaRPr>
          </a:p>
        </p:txBody>
      </p:sp>
      <p:sp>
        <p:nvSpPr>
          <p:cNvPr id="3" name="Content Placeholder 2"/>
          <p:cNvSpPr>
            <a:spLocks noGrp="1"/>
          </p:cNvSpPr>
          <p:nvPr>
            <p:ph sz="quarter" idx="10"/>
          </p:nvPr>
        </p:nvSpPr>
        <p:spPr>
          <a:xfrm>
            <a:off x="184540" y="1424038"/>
            <a:ext cx="11525250" cy="5023415"/>
          </a:xfrm>
        </p:spPr>
        <p:txBody>
          <a:bodyPr/>
          <a:lstStyle/>
          <a:p>
            <a:r>
              <a:rPr lang="en-US" dirty="0" smtClean="0">
                <a:latin typeface="Segoe"/>
                <a:ea typeface="ＭＳ Ｐゴシック" pitchFamily="34" charset="-128"/>
              </a:rPr>
              <a:t>Photographs</a:t>
            </a:r>
          </a:p>
          <a:p>
            <a:r>
              <a:rPr lang="en-US" dirty="0" smtClean="0">
                <a:latin typeface="Segoe"/>
                <a:ea typeface="ＭＳ Ｐゴシック" pitchFamily="34" charset="-128"/>
              </a:rPr>
              <a:t>Security cameras, smart phone cameras</a:t>
            </a:r>
          </a:p>
          <a:p>
            <a:r>
              <a:rPr lang="en-US" dirty="0" smtClean="0">
                <a:latin typeface="Segoe"/>
                <a:ea typeface="ＭＳ Ｐゴシック" pitchFamily="34" charset="-128"/>
              </a:rPr>
              <a:t>Scanned documents (e.g., bank checks)</a:t>
            </a:r>
          </a:p>
          <a:p>
            <a:r>
              <a:rPr lang="en-US" dirty="0" smtClean="0">
                <a:latin typeface="Segoe"/>
                <a:ea typeface="ＭＳ Ｐゴシック" pitchFamily="34" charset="-128"/>
              </a:rPr>
              <a:t>Medical images</a:t>
            </a:r>
          </a:p>
          <a:p>
            <a:r>
              <a:rPr lang="en-US" dirty="0" smtClean="0">
                <a:latin typeface="Segoe"/>
                <a:ea typeface="ＭＳ Ｐゴシック" pitchFamily="34" charset="-128"/>
              </a:rPr>
              <a:t>Artwork</a:t>
            </a:r>
          </a:p>
          <a:p>
            <a:r>
              <a:rPr lang="en-US" dirty="0" smtClean="0">
                <a:latin typeface="Segoe"/>
                <a:ea typeface="ＭＳ Ｐゴシック" pitchFamily="34" charset="-128"/>
              </a:rPr>
              <a:t>Science (e.g., biology)</a:t>
            </a:r>
          </a:p>
          <a:p>
            <a:r>
              <a:rPr lang="en-US" dirty="0" smtClean="0">
                <a:latin typeface="Segoe"/>
                <a:ea typeface="ＭＳ Ｐゴシック" pitchFamily="34" charset="-128"/>
              </a:rPr>
              <a:t>Mechanical processes (e.g., flow through a duct)</a:t>
            </a:r>
          </a:p>
          <a:p>
            <a:endParaRPr lang="en-US" dirty="0">
              <a:latin typeface="Segoe"/>
              <a:ea typeface="ＭＳ Ｐゴシック" pitchFamily="34" charset="-128"/>
            </a:endParaRPr>
          </a:p>
        </p:txBody>
      </p:sp>
    </p:spTree>
    <p:extLst>
      <p:ext uri="{BB962C8B-B14F-4D97-AF65-F5344CB8AC3E}">
        <p14:creationId xmlns:p14="http://schemas.microsoft.com/office/powerpoint/2010/main" val="33879287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Blurring/</a:t>
            </a:r>
            <a:r>
              <a:rPr lang="en-US" dirty="0" err="1" smtClean="0"/>
              <a:t>Denoising</a:t>
            </a:r>
            <a:endParaRPr lang="en-US" dirty="0"/>
          </a:p>
        </p:txBody>
      </p:sp>
      <p:sp>
        <p:nvSpPr>
          <p:cNvPr id="3" name="Content Placeholder 2"/>
          <p:cNvSpPr>
            <a:spLocks noGrp="1"/>
          </p:cNvSpPr>
          <p:nvPr>
            <p:ph idx="4294967295"/>
          </p:nvPr>
        </p:nvSpPr>
        <p:spPr>
          <a:xfrm>
            <a:off x="609600" y="1600201"/>
            <a:ext cx="10972800" cy="4525963"/>
          </a:xfrm>
          <a:prstGeom prst="rect">
            <a:avLst/>
          </a:prstGeom>
        </p:spPr>
        <p:txBody>
          <a:bodyPr/>
          <a:lstStyle/>
          <a:p>
            <a:r>
              <a:rPr lang="en-US" dirty="0" smtClean="0"/>
              <a:t>Convolution with a filter (usually Gaussian).</a:t>
            </a:r>
            <a:endParaRPr lang="en-US" dirty="0"/>
          </a:p>
        </p:txBody>
      </p:sp>
      <p:pic>
        <p:nvPicPr>
          <p:cNvPr id="6" name="Picture 5" descr="Screen Shot 2016-07-12 at 11.38.44 PM.png"/>
          <p:cNvPicPr>
            <a:picLocks noChangeAspect="1"/>
          </p:cNvPicPr>
          <p:nvPr/>
        </p:nvPicPr>
        <p:blipFill>
          <a:blip r:embed="rId3">
            <a:grayscl/>
            <a:extLst>
              <a:ext uri="{BEBA8EAE-BF5A-486C-A8C5-ECC9F3942E4B}">
                <a14:imgProps xmlns:a14="http://schemas.microsoft.com/office/drawing/2010/main">
                  <a14:imgLayer r:embed="rId4">
                    <a14:imgEffect>
                      <a14:saturation sat="39000"/>
                    </a14:imgEffect>
                    <a14:imgEffect>
                      <a14:brightnessContrast bright="9000"/>
                    </a14:imgEffect>
                  </a14:imgLayer>
                </a14:imgProps>
              </a:ext>
              <a:ext uri="{28A0092B-C50C-407E-A947-70E740481C1C}">
                <a14:useLocalDpi xmlns:a14="http://schemas.microsoft.com/office/drawing/2010/main" val="0"/>
              </a:ext>
            </a:extLst>
          </a:blip>
          <a:stretch>
            <a:fillRect/>
          </a:stretch>
        </p:blipFill>
        <p:spPr>
          <a:xfrm>
            <a:off x="6553200" y="2087880"/>
            <a:ext cx="3512820" cy="4770120"/>
          </a:xfrm>
          <a:prstGeom prst="rect">
            <a:avLst/>
          </a:prstGeom>
        </p:spPr>
      </p:pic>
      <p:pic>
        <p:nvPicPr>
          <p:cNvPr id="7" name="Picture 6" descr="Screen Shot 2016-07-12 at 11.38.33 PM.png"/>
          <p:cNvPicPr>
            <a:picLocks noChangeAspect="1"/>
          </p:cNvPicPr>
          <p:nvPr/>
        </p:nvPicPr>
        <p:blipFill>
          <a:blip r:embed="rId5">
            <a:grayscl/>
            <a:extLst>
              <a:ext uri="{BEBA8EAE-BF5A-486C-A8C5-ECC9F3942E4B}">
                <a14:imgProps xmlns:a14="http://schemas.microsoft.com/office/drawing/2010/main">
                  <a14:imgLayer r:embed="rId6">
                    <a14:imgEffect>
                      <a14:saturation sat="196000"/>
                    </a14:imgEffect>
                    <a14:imgEffect>
                      <a14:brightnessContrast bright="-2000"/>
                    </a14:imgEffect>
                  </a14:imgLayer>
                </a14:imgProps>
              </a:ext>
              <a:ext uri="{28A0092B-C50C-407E-A947-70E740481C1C}">
                <a14:useLocalDpi xmlns:a14="http://schemas.microsoft.com/office/drawing/2010/main" val="0"/>
              </a:ext>
            </a:extLst>
          </a:blip>
          <a:stretch>
            <a:fillRect/>
          </a:stretch>
        </p:blipFill>
        <p:spPr>
          <a:xfrm>
            <a:off x="2793999" y="2095500"/>
            <a:ext cx="3695700" cy="4762500"/>
          </a:xfrm>
          <a:prstGeom prst="rect">
            <a:avLst/>
          </a:prstGeom>
        </p:spPr>
      </p:pic>
    </p:spTree>
    <p:extLst>
      <p:ext uri="{BB962C8B-B14F-4D97-AF65-F5344CB8AC3E}">
        <p14:creationId xmlns:p14="http://schemas.microsoft.com/office/powerpoint/2010/main" val="414111201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296015123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Blurring/</a:t>
            </a:r>
            <a:r>
              <a:rPr lang="en-US" dirty="0" err="1" smtClean="0"/>
              <a:t>Denoising</a:t>
            </a:r>
            <a:endParaRPr lang="en-US" dirty="0"/>
          </a:p>
        </p:txBody>
      </p:sp>
      <p:pic>
        <p:nvPicPr>
          <p:cNvPr id="6" name="Picture 5" descr="bumpfla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941" y="4859867"/>
            <a:ext cx="2368658" cy="1764174"/>
          </a:xfrm>
          <a:prstGeom prst="rect">
            <a:avLst/>
          </a:prstGeom>
        </p:spPr>
      </p:pic>
      <p:sp>
        <p:nvSpPr>
          <p:cNvPr id="17" name="TextBox 16"/>
          <p:cNvSpPr txBox="1"/>
          <p:nvPr/>
        </p:nvSpPr>
        <p:spPr>
          <a:xfrm>
            <a:off x="495316" y="5266488"/>
            <a:ext cx="1492165" cy="830997"/>
          </a:xfrm>
          <a:prstGeom prst="rect">
            <a:avLst/>
          </a:prstGeom>
          <a:noFill/>
        </p:spPr>
        <p:txBody>
          <a:bodyPr wrap="none" rtlCol="0">
            <a:spAutoFit/>
          </a:bodyPr>
          <a:lstStyle/>
          <a:p>
            <a:r>
              <a:rPr lang="en-US" sz="2400" dirty="0" smtClean="0">
                <a:latin typeface="Segoe"/>
                <a:cs typeface="Segoe"/>
              </a:rPr>
              <a:t>Weighted</a:t>
            </a:r>
          </a:p>
          <a:p>
            <a:r>
              <a:rPr lang="en-US" sz="2400" dirty="0" smtClean="0">
                <a:latin typeface="Segoe"/>
                <a:cs typeface="Segoe"/>
              </a:rPr>
              <a:t>Average(</a:t>
            </a:r>
            <a:endParaRPr lang="en-US" sz="2400" dirty="0">
              <a:latin typeface="Segoe"/>
              <a:cs typeface="Segoe"/>
            </a:endParaRPr>
          </a:p>
        </p:txBody>
      </p:sp>
      <p:sp>
        <p:nvSpPr>
          <p:cNvPr id="18" name="TextBox 17"/>
          <p:cNvSpPr txBox="1"/>
          <p:nvPr/>
        </p:nvSpPr>
        <p:spPr>
          <a:xfrm>
            <a:off x="4123202" y="5582561"/>
            <a:ext cx="552405" cy="461665"/>
          </a:xfrm>
          <a:prstGeom prst="rect">
            <a:avLst/>
          </a:prstGeom>
          <a:noFill/>
        </p:spPr>
        <p:txBody>
          <a:bodyPr wrap="none" rtlCol="0">
            <a:spAutoFit/>
          </a:bodyPr>
          <a:lstStyle/>
          <a:p>
            <a:r>
              <a:rPr lang="en-US" sz="2400" dirty="0" smtClean="0">
                <a:latin typeface="Segoe"/>
                <a:cs typeface="Segoe"/>
              </a:rPr>
              <a:t>) =                          </a:t>
            </a:r>
            <a:endParaRPr lang="en-US" sz="2400" dirty="0">
              <a:latin typeface="Segoe"/>
              <a:cs typeface="Segoe"/>
            </a:endParaRPr>
          </a:p>
        </p:txBody>
      </p:sp>
      <p:graphicFrame>
        <p:nvGraphicFramePr>
          <p:cNvPr id="20" name="Object 19"/>
          <p:cNvGraphicFramePr>
            <a:graphicFrameLocks noChangeAspect="1"/>
          </p:cNvGraphicFramePr>
          <p:nvPr>
            <p:extLst>
              <p:ext uri="{D42A27DB-BD31-4B8C-83A1-F6EECF244321}">
                <p14:modId xmlns:p14="http://schemas.microsoft.com/office/powerpoint/2010/main" val="1915182408"/>
              </p:ext>
            </p:extLst>
          </p:nvPr>
        </p:nvGraphicFramePr>
        <p:xfrm>
          <a:off x="4838667" y="5351791"/>
          <a:ext cx="986400" cy="1142386"/>
        </p:xfrm>
        <a:graphic>
          <a:graphicData uri="http://schemas.openxmlformats.org/presentationml/2006/ole">
            <mc:AlternateContent xmlns:mc="http://schemas.openxmlformats.org/markup-compatibility/2006">
              <mc:Choice xmlns:v="urn:schemas-microsoft-com:vml" Requires="v">
                <p:oleObj spid="_x0000_s758285" name="Equation" r:id="rId5" imgW="342900" imgH="368300" progId="Equation.DSMT4">
                  <p:embed/>
                </p:oleObj>
              </mc:Choice>
              <mc:Fallback>
                <p:oleObj name="Equation" r:id="rId5" imgW="342900" imgH="368300" progId="Equation.DSMT4">
                  <p:embed/>
                  <p:pic>
                    <p:nvPicPr>
                      <p:cNvPr id="0" name=""/>
                      <p:cNvPicPr/>
                      <p:nvPr/>
                    </p:nvPicPr>
                    <p:blipFill>
                      <a:blip r:embed="rId6"/>
                      <a:stretch>
                        <a:fillRect/>
                      </a:stretch>
                    </p:blipFill>
                    <p:spPr>
                      <a:xfrm>
                        <a:off x="4838667" y="5351791"/>
                        <a:ext cx="986400" cy="1142386"/>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266979296"/>
              </p:ext>
            </p:extLst>
          </p:nvPr>
        </p:nvGraphicFramePr>
        <p:xfrm>
          <a:off x="7466860" y="5728313"/>
          <a:ext cx="315384" cy="315912"/>
        </p:xfrm>
        <a:graphic>
          <a:graphicData uri="http://schemas.openxmlformats.org/presentationml/2006/ole">
            <mc:AlternateContent xmlns:mc="http://schemas.openxmlformats.org/markup-compatibility/2006">
              <mc:Choice xmlns:v="urn:schemas-microsoft-com:vml" Requires="v">
                <p:oleObj spid="_x0000_s758286" name="Equation" r:id="rId7" imgW="76200" imgH="101600" progId="Equation.DSMT4">
                  <p:embed/>
                </p:oleObj>
              </mc:Choice>
              <mc:Fallback>
                <p:oleObj name="Equation" r:id="rId7" imgW="76200" imgH="101600" progId="Equation.DSMT4">
                  <p:embed/>
                  <p:pic>
                    <p:nvPicPr>
                      <p:cNvPr id="0" name=""/>
                      <p:cNvPicPr/>
                      <p:nvPr/>
                    </p:nvPicPr>
                    <p:blipFill>
                      <a:blip r:embed="rId8"/>
                      <a:stretch>
                        <a:fillRect/>
                      </a:stretch>
                    </p:blipFill>
                    <p:spPr>
                      <a:xfrm>
                        <a:off x="7466860" y="5728313"/>
                        <a:ext cx="315384" cy="315912"/>
                      </a:xfrm>
                      <a:prstGeom prst="rect">
                        <a:avLst/>
                      </a:prstGeom>
                    </p:spPr>
                  </p:pic>
                </p:oleObj>
              </mc:Fallback>
            </mc:AlternateContent>
          </a:graphicData>
        </a:graphic>
      </p:graphicFrame>
      <p:sp>
        <p:nvSpPr>
          <p:cNvPr id="19" name="TextBox 18"/>
          <p:cNvSpPr txBox="1"/>
          <p:nvPr/>
        </p:nvSpPr>
        <p:spPr>
          <a:xfrm>
            <a:off x="609600" y="4018003"/>
            <a:ext cx="10600267" cy="461665"/>
          </a:xfrm>
          <a:prstGeom prst="rect">
            <a:avLst/>
          </a:prstGeom>
          <a:noFill/>
        </p:spPr>
        <p:txBody>
          <a:bodyPr wrap="square" rtlCol="0">
            <a:spAutoFit/>
          </a:bodyPr>
          <a:lstStyle/>
          <a:p>
            <a:r>
              <a:rPr lang="en-US" sz="2400" dirty="0" smtClean="0">
                <a:latin typeface="Segoe"/>
                <a:cs typeface="Segoe"/>
              </a:rPr>
              <a:t>What about a weighted average that looks more at the local neighborhood? </a:t>
            </a:r>
            <a:endParaRPr lang="en-US" sz="2400" dirty="0">
              <a:latin typeface="Segoe"/>
              <a:cs typeface="Segoe"/>
            </a:endParaRPr>
          </a:p>
        </p:txBody>
      </p:sp>
      <p:sp>
        <p:nvSpPr>
          <p:cNvPr id="23" name="Rectangle 22"/>
          <p:cNvSpPr/>
          <p:nvPr/>
        </p:nvSpPr>
        <p:spPr>
          <a:xfrm>
            <a:off x="7811911" y="2099733"/>
            <a:ext cx="1721555" cy="15748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27" name="TextBox 26"/>
          <p:cNvSpPr txBox="1"/>
          <p:nvPr/>
        </p:nvSpPr>
        <p:spPr>
          <a:xfrm>
            <a:off x="869244" y="1490703"/>
            <a:ext cx="8482010" cy="461665"/>
          </a:xfrm>
          <a:prstGeom prst="rect">
            <a:avLst/>
          </a:prstGeom>
          <a:noFill/>
        </p:spPr>
        <p:txBody>
          <a:bodyPr wrap="none" rtlCol="0">
            <a:spAutoFit/>
          </a:bodyPr>
          <a:lstStyle/>
          <a:p>
            <a:r>
              <a:rPr lang="en-US" sz="2400" dirty="0" smtClean="0">
                <a:latin typeface="Segoe"/>
                <a:cs typeface="Segoe"/>
              </a:rPr>
              <a:t>How would I take a simple average of these pixel intensities? </a:t>
            </a:r>
            <a:endParaRPr lang="en-US" sz="2400" dirty="0">
              <a:latin typeface="Segoe"/>
              <a:cs typeface="Segoe"/>
            </a:endParaRPr>
          </a:p>
        </p:txBody>
      </p:sp>
      <p:sp>
        <p:nvSpPr>
          <p:cNvPr id="28" name="TextBox 27"/>
          <p:cNvSpPr txBox="1"/>
          <p:nvPr/>
        </p:nvSpPr>
        <p:spPr>
          <a:xfrm>
            <a:off x="609601" y="2498805"/>
            <a:ext cx="1440769" cy="461665"/>
          </a:xfrm>
          <a:prstGeom prst="rect">
            <a:avLst/>
          </a:prstGeom>
          <a:noFill/>
        </p:spPr>
        <p:txBody>
          <a:bodyPr wrap="none" rtlCol="0">
            <a:spAutoFit/>
          </a:bodyPr>
          <a:lstStyle/>
          <a:p>
            <a:r>
              <a:rPr lang="en-US" sz="2400" dirty="0" smtClean="0">
                <a:latin typeface="Segoe"/>
                <a:cs typeface="Segoe"/>
              </a:rPr>
              <a:t>Average(</a:t>
            </a:r>
            <a:endParaRPr lang="en-US" sz="2400" dirty="0">
              <a:latin typeface="Segoe"/>
              <a:cs typeface="Segoe"/>
            </a:endParaRPr>
          </a:p>
        </p:txBody>
      </p:sp>
      <p:sp>
        <p:nvSpPr>
          <p:cNvPr id="29" name="TextBox 28"/>
          <p:cNvSpPr txBox="1"/>
          <p:nvPr/>
        </p:nvSpPr>
        <p:spPr>
          <a:xfrm>
            <a:off x="4119002" y="2498805"/>
            <a:ext cx="552405" cy="461665"/>
          </a:xfrm>
          <a:prstGeom prst="rect">
            <a:avLst/>
          </a:prstGeom>
          <a:noFill/>
        </p:spPr>
        <p:txBody>
          <a:bodyPr wrap="none" rtlCol="0">
            <a:spAutoFit/>
          </a:bodyPr>
          <a:lstStyle/>
          <a:p>
            <a:r>
              <a:rPr lang="en-US" sz="2400" dirty="0" smtClean="0">
                <a:latin typeface="Segoe"/>
                <a:cs typeface="Segoe"/>
              </a:rPr>
              <a:t>) =                          </a:t>
            </a:r>
            <a:endParaRPr lang="en-US" sz="2400" dirty="0">
              <a:latin typeface="Segoe"/>
              <a:cs typeface="Segoe"/>
            </a:endParaRPr>
          </a:p>
        </p:txBody>
      </p:sp>
      <p:graphicFrame>
        <p:nvGraphicFramePr>
          <p:cNvPr id="30" name="Object 29"/>
          <p:cNvGraphicFramePr>
            <a:graphicFrameLocks noChangeAspect="1"/>
          </p:cNvGraphicFramePr>
          <p:nvPr>
            <p:extLst>
              <p:ext uri="{D42A27DB-BD31-4B8C-83A1-F6EECF244321}">
                <p14:modId xmlns:p14="http://schemas.microsoft.com/office/powerpoint/2010/main" val="2680470457"/>
              </p:ext>
            </p:extLst>
          </p:nvPr>
        </p:nvGraphicFramePr>
        <p:xfrm>
          <a:off x="4817534" y="2301902"/>
          <a:ext cx="1041400" cy="1142386"/>
        </p:xfrm>
        <a:graphic>
          <a:graphicData uri="http://schemas.openxmlformats.org/presentationml/2006/ole">
            <mc:AlternateContent xmlns:mc="http://schemas.openxmlformats.org/markup-compatibility/2006">
              <mc:Choice xmlns:v="urn:schemas-microsoft-com:vml" Requires="v">
                <p:oleObj spid="_x0000_s758287" name="Equation" r:id="rId9" imgW="342900" imgH="368300" progId="Equation.DSMT4">
                  <p:embed/>
                </p:oleObj>
              </mc:Choice>
              <mc:Fallback>
                <p:oleObj name="Equation" r:id="rId9" imgW="342900" imgH="368300" progId="Equation.DSMT4">
                  <p:embed/>
                  <p:pic>
                    <p:nvPicPr>
                      <p:cNvPr id="0" name=""/>
                      <p:cNvPicPr/>
                      <p:nvPr/>
                    </p:nvPicPr>
                    <p:blipFill>
                      <a:blip r:embed="rId6"/>
                      <a:stretch>
                        <a:fillRect/>
                      </a:stretch>
                    </p:blipFill>
                    <p:spPr>
                      <a:xfrm>
                        <a:off x="4817534" y="2301902"/>
                        <a:ext cx="1041400" cy="1142386"/>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3110593178"/>
              </p:ext>
            </p:extLst>
          </p:nvPr>
        </p:nvGraphicFramePr>
        <p:xfrm>
          <a:off x="7462660" y="2644557"/>
          <a:ext cx="315384" cy="315912"/>
        </p:xfrm>
        <a:graphic>
          <a:graphicData uri="http://schemas.openxmlformats.org/presentationml/2006/ole">
            <mc:AlternateContent xmlns:mc="http://schemas.openxmlformats.org/markup-compatibility/2006">
              <mc:Choice xmlns:v="urn:schemas-microsoft-com:vml" Requires="v">
                <p:oleObj spid="_x0000_s758288" name="Equation" r:id="rId10" imgW="76200" imgH="101600" progId="Equation.DSMT4">
                  <p:embed/>
                </p:oleObj>
              </mc:Choice>
              <mc:Fallback>
                <p:oleObj name="Equation" r:id="rId10" imgW="76200" imgH="101600" progId="Equation.DSMT4">
                  <p:embed/>
                  <p:pic>
                    <p:nvPicPr>
                      <p:cNvPr id="0" name=""/>
                      <p:cNvPicPr/>
                      <p:nvPr/>
                    </p:nvPicPr>
                    <p:blipFill>
                      <a:blip r:embed="rId8"/>
                      <a:stretch>
                        <a:fillRect/>
                      </a:stretch>
                    </p:blipFill>
                    <p:spPr>
                      <a:xfrm>
                        <a:off x="7462660" y="2644557"/>
                        <a:ext cx="315384" cy="315912"/>
                      </a:xfrm>
                      <a:prstGeom prst="rect">
                        <a:avLst/>
                      </a:prstGeom>
                    </p:spPr>
                  </p:pic>
                </p:oleObj>
              </mc:Fallback>
            </mc:AlternateContent>
          </a:graphicData>
        </a:graphic>
      </p:graphicFrame>
      <p:pic>
        <p:nvPicPr>
          <p:cNvPr id="32" name="Picture 31" descr="Screen Shot 2016-07-12 at 11.38.33 PM.png"/>
          <p:cNvPicPr>
            <a:picLocks noChangeAspect="1"/>
          </p:cNvPicPr>
          <p:nvPr/>
        </p:nvPicPr>
        <p:blipFill rotWithShape="1">
          <a:blip r:embed="rId11">
            <a:grayscl/>
            <a:extLst>
              <a:ext uri="{BEBA8EAE-BF5A-486C-A8C5-ECC9F3942E4B}">
                <a14:imgProps xmlns:a14="http://schemas.microsoft.com/office/drawing/2010/main">
                  <a14:imgLayer r:embed="rId12">
                    <a14:imgEffect>
                      <a14:saturation sat="196000"/>
                    </a14:imgEffect>
                    <a14:imgEffect>
                      <a14:brightnessContrast bright="-2000"/>
                    </a14:imgEffect>
                  </a14:imgLayer>
                </a14:imgProps>
              </a:ext>
              <a:ext uri="{28A0092B-C50C-407E-A947-70E740481C1C}">
                <a14:useLocalDpi xmlns:a14="http://schemas.microsoft.com/office/drawing/2010/main" val="0"/>
              </a:ext>
            </a:extLst>
          </a:blip>
          <a:srcRect l="86939" t="28620" r="3437" b="64413"/>
          <a:stretch/>
        </p:blipFill>
        <p:spPr>
          <a:xfrm>
            <a:off x="2192800" y="2128337"/>
            <a:ext cx="1689452" cy="1576067"/>
          </a:xfrm>
          <a:prstGeom prst="rect">
            <a:avLst/>
          </a:prstGeom>
        </p:spPr>
      </p:pic>
      <p:pic>
        <p:nvPicPr>
          <p:cNvPr id="33" name="Picture 32" descr="Screen Shot 2016-07-12 at 11.38.33 PM.png"/>
          <p:cNvPicPr>
            <a:picLocks noChangeAspect="1"/>
          </p:cNvPicPr>
          <p:nvPr/>
        </p:nvPicPr>
        <p:blipFill rotWithShape="1">
          <a:blip r:embed="rId11">
            <a:grayscl/>
            <a:extLst>
              <a:ext uri="{BEBA8EAE-BF5A-486C-A8C5-ECC9F3942E4B}">
                <a14:imgProps xmlns:a14="http://schemas.microsoft.com/office/drawing/2010/main">
                  <a14:imgLayer r:embed="rId12">
                    <a14:imgEffect>
                      <a14:saturation sat="196000"/>
                    </a14:imgEffect>
                    <a14:imgEffect>
                      <a14:brightnessContrast bright="-2000"/>
                    </a14:imgEffect>
                  </a14:imgLayer>
                </a14:imgProps>
              </a:ext>
              <a:ext uri="{28A0092B-C50C-407E-A947-70E740481C1C}">
                <a14:useLocalDpi xmlns:a14="http://schemas.microsoft.com/office/drawing/2010/main" val="0"/>
              </a:ext>
            </a:extLst>
          </a:blip>
          <a:srcRect l="86939" t="28620" r="3437" b="64413"/>
          <a:stretch/>
        </p:blipFill>
        <p:spPr>
          <a:xfrm>
            <a:off x="5664134" y="2085445"/>
            <a:ext cx="1689452" cy="1576067"/>
          </a:xfrm>
          <a:prstGeom prst="rect">
            <a:avLst/>
          </a:prstGeom>
        </p:spPr>
      </p:pic>
      <p:pic>
        <p:nvPicPr>
          <p:cNvPr id="34" name="Picture 33" descr="Screen Shot 2016-07-12 at 11.38.33 PM.png"/>
          <p:cNvPicPr>
            <a:picLocks noChangeAspect="1"/>
          </p:cNvPicPr>
          <p:nvPr/>
        </p:nvPicPr>
        <p:blipFill rotWithShape="1">
          <a:blip r:embed="rId11">
            <a:grayscl/>
            <a:extLst>
              <a:ext uri="{BEBA8EAE-BF5A-486C-A8C5-ECC9F3942E4B}">
                <a14:imgProps xmlns:a14="http://schemas.microsoft.com/office/drawing/2010/main">
                  <a14:imgLayer r:embed="rId12">
                    <a14:imgEffect>
                      <a14:saturation sat="196000"/>
                    </a14:imgEffect>
                    <a14:imgEffect>
                      <a14:brightnessContrast bright="-2000"/>
                    </a14:imgEffect>
                  </a14:imgLayer>
                </a14:imgProps>
              </a:ext>
              <a:ext uri="{28A0092B-C50C-407E-A947-70E740481C1C}">
                <a14:useLocalDpi xmlns:a14="http://schemas.microsoft.com/office/drawing/2010/main" val="0"/>
              </a:ext>
            </a:extLst>
          </a:blip>
          <a:srcRect l="86939" t="28620" r="3437" b="64413"/>
          <a:stretch/>
        </p:blipFill>
        <p:spPr>
          <a:xfrm>
            <a:off x="2209733" y="4973137"/>
            <a:ext cx="1689452" cy="1576067"/>
          </a:xfrm>
          <a:prstGeom prst="rect">
            <a:avLst/>
          </a:prstGeom>
        </p:spPr>
      </p:pic>
      <p:pic>
        <p:nvPicPr>
          <p:cNvPr id="35" name="Picture 34" descr="Screen Shot 2016-07-12 at 11.38.33 PM.png"/>
          <p:cNvPicPr>
            <a:picLocks noChangeAspect="1"/>
          </p:cNvPicPr>
          <p:nvPr/>
        </p:nvPicPr>
        <p:blipFill rotWithShape="1">
          <a:blip r:embed="rId11">
            <a:grayscl/>
            <a:extLst>
              <a:ext uri="{BEBA8EAE-BF5A-486C-A8C5-ECC9F3942E4B}">
                <a14:imgProps xmlns:a14="http://schemas.microsoft.com/office/drawing/2010/main">
                  <a14:imgLayer r:embed="rId12">
                    <a14:imgEffect>
                      <a14:saturation sat="196000"/>
                    </a14:imgEffect>
                    <a14:imgEffect>
                      <a14:brightnessContrast bright="-2000"/>
                    </a14:imgEffect>
                  </a14:imgLayer>
                </a14:imgProps>
              </a:ext>
              <a:ext uri="{28A0092B-C50C-407E-A947-70E740481C1C}">
                <a14:useLocalDpi xmlns:a14="http://schemas.microsoft.com/office/drawing/2010/main" val="0"/>
              </a:ext>
            </a:extLst>
          </a:blip>
          <a:srcRect l="86939" t="28620" r="3437" b="64413"/>
          <a:stretch/>
        </p:blipFill>
        <p:spPr>
          <a:xfrm>
            <a:off x="5681067" y="4930245"/>
            <a:ext cx="1689452" cy="1576067"/>
          </a:xfrm>
          <a:prstGeom prst="rect">
            <a:avLst/>
          </a:prstGeom>
        </p:spPr>
      </p:pic>
    </p:spTree>
    <p:extLst>
      <p:ext uri="{BB962C8B-B14F-4D97-AF65-F5344CB8AC3E}">
        <p14:creationId xmlns:p14="http://schemas.microsoft.com/office/powerpoint/2010/main" val="213334801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106750152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Blurring/</a:t>
            </a:r>
            <a:r>
              <a:rPr lang="en-US" dirty="0" err="1" smtClean="0"/>
              <a:t>Denoising</a:t>
            </a:r>
            <a:endParaRPr lang="en-US" dirty="0"/>
          </a:p>
        </p:txBody>
      </p:sp>
      <p:sp>
        <p:nvSpPr>
          <p:cNvPr id="8" name="TextBox 7"/>
          <p:cNvSpPr txBox="1"/>
          <p:nvPr/>
        </p:nvSpPr>
        <p:spPr>
          <a:xfrm>
            <a:off x="869244" y="1490703"/>
            <a:ext cx="5796328" cy="461665"/>
          </a:xfrm>
          <a:prstGeom prst="rect">
            <a:avLst/>
          </a:prstGeom>
          <a:noFill/>
        </p:spPr>
        <p:txBody>
          <a:bodyPr wrap="none" rtlCol="0">
            <a:spAutoFit/>
          </a:bodyPr>
          <a:lstStyle/>
          <a:p>
            <a:r>
              <a:rPr lang="en-US" sz="2400" dirty="0" smtClean="0">
                <a:latin typeface="Segoe"/>
                <a:cs typeface="Segoe"/>
              </a:rPr>
              <a:t>What about a median of pixel intensities? </a:t>
            </a:r>
            <a:endParaRPr lang="en-US" sz="2400" dirty="0">
              <a:latin typeface="Segoe"/>
              <a:cs typeface="Segoe"/>
            </a:endParaRPr>
          </a:p>
        </p:txBody>
      </p:sp>
      <p:sp>
        <p:nvSpPr>
          <p:cNvPr id="11" name="TextBox 10"/>
          <p:cNvSpPr txBox="1"/>
          <p:nvPr/>
        </p:nvSpPr>
        <p:spPr>
          <a:xfrm>
            <a:off x="2739214" y="2498805"/>
            <a:ext cx="1296599" cy="461665"/>
          </a:xfrm>
          <a:prstGeom prst="rect">
            <a:avLst/>
          </a:prstGeom>
          <a:noFill/>
        </p:spPr>
        <p:txBody>
          <a:bodyPr wrap="none" rtlCol="0">
            <a:spAutoFit/>
          </a:bodyPr>
          <a:lstStyle/>
          <a:p>
            <a:r>
              <a:rPr lang="en-US" sz="2400" dirty="0" smtClean="0">
                <a:latin typeface="Segoe"/>
                <a:cs typeface="Segoe"/>
              </a:rPr>
              <a:t>Median(</a:t>
            </a:r>
            <a:endParaRPr lang="en-US" sz="2400" dirty="0">
              <a:latin typeface="Segoe"/>
              <a:cs typeface="Segoe"/>
            </a:endParaRPr>
          </a:p>
        </p:txBody>
      </p:sp>
      <p:sp>
        <p:nvSpPr>
          <p:cNvPr id="12" name="TextBox 11"/>
          <p:cNvSpPr txBox="1"/>
          <p:nvPr/>
        </p:nvSpPr>
        <p:spPr>
          <a:xfrm>
            <a:off x="6191012" y="2495709"/>
            <a:ext cx="287158" cy="461665"/>
          </a:xfrm>
          <a:prstGeom prst="rect">
            <a:avLst/>
          </a:prstGeom>
          <a:noFill/>
        </p:spPr>
        <p:txBody>
          <a:bodyPr wrap="none" rtlCol="0">
            <a:spAutoFit/>
          </a:bodyPr>
          <a:lstStyle/>
          <a:p>
            <a:r>
              <a:rPr lang="en-US" sz="2400" dirty="0" smtClean="0">
                <a:latin typeface="Segoe"/>
                <a:cs typeface="Segoe"/>
              </a:rPr>
              <a:t>)                            </a:t>
            </a:r>
            <a:endParaRPr lang="en-US" sz="2400" dirty="0">
              <a:latin typeface="Segoe"/>
              <a:cs typeface="Segoe"/>
            </a:endParaRPr>
          </a:p>
        </p:txBody>
      </p:sp>
      <p:pic>
        <p:nvPicPr>
          <p:cNvPr id="7" name="Picture 6" descr="Screen Shot 2016-07-12 at 11.38.33 PM.png"/>
          <p:cNvPicPr>
            <a:picLocks noChangeAspect="1"/>
          </p:cNvPicPr>
          <p:nvPr/>
        </p:nvPicPr>
        <p:blipFill rotWithShape="1">
          <a:blip r:embed="rId3">
            <a:grayscl/>
            <a:extLst>
              <a:ext uri="{BEBA8EAE-BF5A-486C-A8C5-ECC9F3942E4B}">
                <a14:imgProps xmlns:a14="http://schemas.microsoft.com/office/drawing/2010/main">
                  <a14:imgLayer r:embed="rId4">
                    <a14:imgEffect>
                      <a14:saturation sat="196000"/>
                    </a14:imgEffect>
                    <a14:imgEffect>
                      <a14:brightnessContrast bright="-2000"/>
                    </a14:imgEffect>
                  </a14:imgLayer>
                </a14:imgProps>
              </a:ext>
              <a:ext uri="{28A0092B-C50C-407E-A947-70E740481C1C}">
                <a14:useLocalDpi xmlns:a14="http://schemas.microsoft.com/office/drawing/2010/main" val="0"/>
              </a:ext>
            </a:extLst>
          </a:blip>
          <a:srcRect l="86939" t="28620" r="3437" b="64413"/>
          <a:stretch/>
        </p:blipFill>
        <p:spPr>
          <a:xfrm>
            <a:off x="4174000" y="2145271"/>
            <a:ext cx="1689452" cy="1576067"/>
          </a:xfrm>
          <a:prstGeom prst="rect">
            <a:avLst/>
          </a:prstGeom>
        </p:spPr>
      </p:pic>
    </p:spTree>
    <p:extLst>
      <p:ext uri="{BB962C8B-B14F-4D97-AF65-F5344CB8AC3E}">
        <p14:creationId xmlns:p14="http://schemas.microsoft.com/office/powerpoint/2010/main" val="413184515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Denoising</a:t>
            </a:r>
            <a:r>
              <a:rPr lang="en-US" dirty="0" smtClean="0"/>
              <a:t> with a Median Filter</a:t>
            </a:r>
            <a:endParaRPr lang="en-US" dirty="0"/>
          </a:p>
        </p:txBody>
      </p:sp>
      <p:sp>
        <p:nvSpPr>
          <p:cNvPr id="3" name="Content Placeholder 2"/>
          <p:cNvSpPr>
            <a:spLocks noGrp="1"/>
          </p:cNvSpPr>
          <p:nvPr>
            <p:ph idx="4294967295"/>
          </p:nvPr>
        </p:nvSpPr>
        <p:spPr>
          <a:xfrm>
            <a:off x="6062133" y="1511300"/>
            <a:ext cx="5672667" cy="4076700"/>
          </a:xfrm>
          <a:prstGeom prst="rect">
            <a:avLst/>
          </a:prstGeom>
        </p:spPr>
        <p:txBody>
          <a:bodyPr>
            <a:normAutofit/>
          </a:bodyPr>
          <a:lstStyle/>
          <a:p>
            <a:r>
              <a:rPr lang="en-US" b="0" dirty="0" smtClean="0"/>
              <a:t>Median filters tend to be better at preserving edges than Gaussian filters.</a:t>
            </a:r>
          </a:p>
          <a:p>
            <a:r>
              <a:rPr lang="en-US" b="0" dirty="0" smtClean="0"/>
              <a:t>Is the median here dark or light?</a:t>
            </a:r>
            <a:endParaRPr lang="en-US" b="0" dirty="0"/>
          </a:p>
        </p:txBody>
      </p:sp>
      <p:pic>
        <p:nvPicPr>
          <p:cNvPr id="4" name="Picture 3" descr="Screen Shot 2016-07-12 at 11.38.33 PM.png"/>
          <p:cNvPicPr>
            <a:picLocks noChangeAspect="1"/>
          </p:cNvPicPr>
          <p:nvPr/>
        </p:nvPicPr>
        <p:blipFill rotWithShape="1">
          <a:blip r:embed="rId3">
            <a:grayscl/>
            <a:extLst>
              <a:ext uri="{BEBA8EAE-BF5A-486C-A8C5-ECC9F3942E4B}">
                <a14:imgProps xmlns:a14="http://schemas.microsoft.com/office/drawing/2010/main">
                  <a14:imgLayer r:embed="rId4">
                    <a14:imgEffect>
                      <a14:saturation sat="196000"/>
                    </a14:imgEffect>
                    <a14:imgEffect>
                      <a14:brightnessContrast bright="-2000"/>
                    </a14:imgEffect>
                  </a14:imgLayer>
                </a14:imgProps>
              </a:ext>
              <a:ext uri="{28A0092B-C50C-407E-A947-70E740481C1C}">
                <a14:useLocalDpi xmlns:a14="http://schemas.microsoft.com/office/drawing/2010/main" val="0"/>
              </a:ext>
            </a:extLst>
          </a:blip>
          <a:srcRect l="72020" t="21137" r="-675" b="49960"/>
          <a:stretch/>
        </p:blipFill>
        <p:spPr>
          <a:xfrm>
            <a:off x="304800" y="1261531"/>
            <a:ext cx="5030264" cy="6538402"/>
          </a:xfrm>
          <a:prstGeom prst="rect">
            <a:avLst/>
          </a:prstGeom>
        </p:spPr>
      </p:pic>
      <p:sp>
        <p:nvSpPr>
          <p:cNvPr id="5" name="Rectangle 4"/>
          <p:cNvSpPr/>
          <p:nvPr/>
        </p:nvSpPr>
        <p:spPr>
          <a:xfrm>
            <a:off x="2618299" y="2818368"/>
            <a:ext cx="1689133" cy="1181656"/>
          </a:xfrm>
          <a:prstGeom prst="rect">
            <a:avLst/>
          </a:prstGeom>
          <a:noFill/>
          <a:ln w="76200" cmpd="sng">
            <a:solidFill>
              <a:srgbClr val="00009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Oval 5"/>
          <p:cNvSpPr/>
          <p:nvPr/>
        </p:nvSpPr>
        <p:spPr>
          <a:xfrm>
            <a:off x="3386667" y="3289300"/>
            <a:ext cx="186267" cy="152400"/>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16334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6-07-12 at 11.38.33 PM.png"/>
          <p:cNvPicPr>
            <a:picLocks noChangeAspect="1"/>
          </p:cNvPicPr>
          <p:nvPr/>
        </p:nvPicPr>
        <p:blipFill rotWithShape="1">
          <a:blip r:embed="rId3">
            <a:grayscl/>
            <a:extLst>
              <a:ext uri="{BEBA8EAE-BF5A-486C-A8C5-ECC9F3942E4B}">
                <a14:imgProps xmlns:a14="http://schemas.microsoft.com/office/drawing/2010/main">
                  <a14:imgLayer r:embed="rId4">
                    <a14:imgEffect>
                      <a14:saturation sat="196000"/>
                    </a14:imgEffect>
                    <a14:imgEffect>
                      <a14:brightnessContrast bright="-2000"/>
                    </a14:imgEffect>
                  </a14:imgLayer>
                </a14:imgProps>
              </a:ext>
              <a:ext uri="{28A0092B-C50C-407E-A947-70E740481C1C}">
                <a14:useLocalDpi xmlns:a14="http://schemas.microsoft.com/office/drawing/2010/main" val="0"/>
              </a:ext>
            </a:extLst>
          </a:blip>
          <a:srcRect l="72020" t="21137" r="-675" b="49960"/>
          <a:stretch/>
        </p:blipFill>
        <p:spPr>
          <a:xfrm>
            <a:off x="304800" y="1261531"/>
            <a:ext cx="5030264" cy="6538402"/>
          </a:xfrm>
          <a:prstGeom prst="rect">
            <a:avLst/>
          </a:prstGeom>
        </p:spPr>
      </p:pic>
      <p:sp>
        <p:nvSpPr>
          <p:cNvPr id="2" name="Title 1"/>
          <p:cNvSpPr>
            <a:spLocks noGrp="1"/>
          </p:cNvSpPr>
          <p:nvPr>
            <p:ph type="title"/>
          </p:nvPr>
        </p:nvSpPr>
        <p:spPr/>
        <p:txBody>
          <a:bodyPr/>
          <a:lstStyle/>
          <a:p>
            <a:r>
              <a:rPr lang="en-US" dirty="0" err="1" smtClean="0"/>
              <a:t>Denoising</a:t>
            </a:r>
            <a:r>
              <a:rPr lang="en-US" dirty="0" smtClean="0"/>
              <a:t> with a Median Filter</a:t>
            </a:r>
            <a:endParaRPr lang="en-US" dirty="0"/>
          </a:p>
        </p:txBody>
      </p:sp>
      <p:sp>
        <p:nvSpPr>
          <p:cNvPr id="5" name="Rectangle 4"/>
          <p:cNvSpPr/>
          <p:nvPr/>
        </p:nvSpPr>
        <p:spPr>
          <a:xfrm>
            <a:off x="2618299" y="2818368"/>
            <a:ext cx="1689133" cy="1181656"/>
          </a:xfrm>
          <a:prstGeom prst="rect">
            <a:avLst/>
          </a:prstGeom>
          <a:noFill/>
          <a:ln w="76200" cmpd="sng">
            <a:solidFill>
              <a:srgbClr val="00009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Oval 5"/>
          <p:cNvSpPr/>
          <p:nvPr/>
        </p:nvSpPr>
        <p:spPr>
          <a:xfrm>
            <a:off x="3386667" y="3289300"/>
            <a:ext cx="186267" cy="152400"/>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2658533" y="2844800"/>
            <a:ext cx="914400" cy="1143000"/>
          </a:xfrm>
          <a:custGeom>
            <a:avLst/>
            <a:gdLst>
              <a:gd name="connsiteX0" fmla="*/ 0 w 685800"/>
              <a:gd name="connsiteY0" fmla="*/ 0 h 762000"/>
              <a:gd name="connsiteX1" fmla="*/ 685800 w 685800"/>
              <a:gd name="connsiteY1" fmla="*/ 749300 h 762000"/>
              <a:gd name="connsiteX2" fmla="*/ 25400 w 685800"/>
              <a:gd name="connsiteY2" fmla="*/ 762000 h 762000"/>
              <a:gd name="connsiteX3" fmla="*/ 0 w 685800"/>
              <a:gd name="connsiteY3" fmla="*/ 0 h 762000"/>
            </a:gdLst>
            <a:ahLst/>
            <a:cxnLst>
              <a:cxn ang="0">
                <a:pos x="connsiteX0" y="connsiteY0"/>
              </a:cxn>
              <a:cxn ang="0">
                <a:pos x="connsiteX1" y="connsiteY1"/>
              </a:cxn>
              <a:cxn ang="0">
                <a:pos x="connsiteX2" y="connsiteY2"/>
              </a:cxn>
              <a:cxn ang="0">
                <a:pos x="connsiteX3" y="connsiteY3"/>
              </a:cxn>
            </a:cxnLst>
            <a:rect l="l" t="t" r="r" b="b"/>
            <a:pathLst>
              <a:path w="685800" h="762000">
                <a:moveTo>
                  <a:pt x="0" y="0"/>
                </a:moveTo>
                <a:lnTo>
                  <a:pt x="685800" y="749300"/>
                </a:lnTo>
                <a:lnTo>
                  <a:pt x="25400" y="762000"/>
                </a:lnTo>
                <a:lnTo>
                  <a:pt x="0" y="0"/>
                </a:lnTo>
                <a:close/>
              </a:path>
            </a:pathLst>
          </a:cu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flipV="1">
            <a:off x="3107267" y="3810000"/>
            <a:ext cx="2497667" cy="889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181601" y="4732867"/>
            <a:ext cx="6451600" cy="1077218"/>
          </a:xfrm>
          <a:prstGeom prst="rect">
            <a:avLst/>
          </a:prstGeom>
          <a:noFill/>
        </p:spPr>
        <p:txBody>
          <a:bodyPr wrap="square" rtlCol="0">
            <a:spAutoFit/>
          </a:bodyPr>
          <a:lstStyle/>
          <a:p>
            <a:r>
              <a:rPr lang="en-US" sz="3200" dirty="0" smtClean="0">
                <a:latin typeface="Segoe"/>
                <a:cs typeface="Segoe"/>
              </a:rPr>
              <a:t>Even if this is bright white it won’t affect the median</a:t>
            </a:r>
            <a:endParaRPr lang="en-US" sz="3200" dirty="0">
              <a:latin typeface="Segoe"/>
              <a:cs typeface="Segoe"/>
            </a:endParaRPr>
          </a:p>
        </p:txBody>
      </p:sp>
      <p:sp>
        <p:nvSpPr>
          <p:cNvPr id="11" name="Content Placeholder 2"/>
          <p:cNvSpPr>
            <a:spLocks noGrp="1"/>
          </p:cNvSpPr>
          <p:nvPr>
            <p:ph idx="4294967295"/>
          </p:nvPr>
        </p:nvSpPr>
        <p:spPr>
          <a:xfrm>
            <a:off x="6062133" y="1511300"/>
            <a:ext cx="5672667" cy="4076700"/>
          </a:xfrm>
          <a:prstGeom prst="rect">
            <a:avLst/>
          </a:prstGeom>
        </p:spPr>
        <p:txBody>
          <a:bodyPr>
            <a:normAutofit/>
          </a:bodyPr>
          <a:lstStyle/>
          <a:p>
            <a:r>
              <a:rPr lang="en-US" b="0" dirty="0" smtClean="0"/>
              <a:t>Median filters tend to be better at preserving edges than Gaussian filters.</a:t>
            </a:r>
          </a:p>
          <a:p>
            <a:r>
              <a:rPr lang="en-US" b="0" dirty="0" smtClean="0"/>
              <a:t>Is the median here dark or light?</a:t>
            </a:r>
            <a:endParaRPr lang="en-US" b="0" dirty="0"/>
          </a:p>
        </p:txBody>
      </p:sp>
    </p:spTree>
    <p:extLst>
      <p:ext uri="{BB962C8B-B14F-4D97-AF65-F5344CB8AC3E}">
        <p14:creationId xmlns:p14="http://schemas.microsoft.com/office/powerpoint/2010/main" val="207248506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6-07-12 at 11.38.33 PM.png"/>
          <p:cNvPicPr>
            <a:picLocks noChangeAspect="1"/>
          </p:cNvPicPr>
          <p:nvPr/>
        </p:nvPicPr>
        <p:blipFill rotWithShape="1">
          <a:blip r:embed="rId3">
            <a:grayscl/>
            <a:extLst>
              <a:ext uri="{BEBA8EAE-BF5A-486C-A8C5-ECC9F3942E4B}">
                <a14:imgProps xmlns:a14="http://schemas.microsoft.com/office/drawing/2010/main">
                  <a14:imgLayer r:embed="rId4">
                    <a14:imgEffect>
                      <a14:saturation sat="196000"/>
                    </a14:imgEffect>
                    <a14:imgEffect>
                      <a14:brightnessContrast bright="-2000"/>
                    </a14:imgEffect>
                  </a14:imgLayer>
                </a14:imgProps>
              </a:ext>
              <a:ext uri="{28A0092B-C50C-407E-A947-70E740481C1C}">
                <a14:useLocalDpi xmlns:a14="http://schemas.microsoft.com/office/drawing/2010/main" val="0"/>
              </a:ext>
            </a:extLst>
          </a:blip>
          <a:srcRect l="72020" t="21137" r="-675" b="49960"/>
          <a:stretch/>
        </p:blipFill>
        <p:spPr>
          <a:xfrm>
            <a:off x="304800" y="1261531"/>
            <a:ext cx="5030264" cy="6538402"/>
          </a:xfrm>
          <a:prstGeom prst="rect">
            <a:avLst/>
          </a:prstGeom>
        </p:spPr>
      </p:pic>
      <p:sp>
        <p:nvSpPr>
          <p:cNvPr id="2" name="Title 1"/>
          <p:cNvSpPr>
            <a:spLocks noGrp="1"/>
          </p:cNvSpPr>
          <p:nvPr>
            <p:ph type="title"/>
          </p:nvPr>
        </p:nvSpPr>
        <p:spPr/>
        <p:txBody>
          <a:bodyPr/>
          <a:lstStyle/>
          <a:p>
            <a:r>
              <a:rPr lang="en-US" dirty="0" err="1" smtClean="0"/>
              <a:t>Denoising</a:t>
            </a:r>
            <a:r>
              <a:rPr lang="en-US" dirty="0" smtClean="0"/>
              <a:t> with a Median Filter</a:t>
            </a:r>
            <a:endParaRPr lang="en-US" dirty="0"/>
          </a:p>
        </p:txBody>
      </p:sp>
      <p:sp>
        <p:nvSpPr>
          <p:cNvPr id="3" name="Content Placeholder 2"/>
          <p:cNvSpPr>
            <a:spLocks noGrp="1"/>
          </p:cNvSpPr>
          <p:nvPr>
            <p:ph idx="4294967295"/>
          </p:nvPr>
        </p:nvSpPr>
        <p:spPr>
          <a:xfrm>
            <a:off x="5486400" y="1714500"/>
            <a:ext cx="6536267" cy="4076700"/>
          </a:xfrm>
          <a:prstGeom prst="rect">
            <a:avLst/>
          </a:prstGeom>
        </p:spPr>
        <p:txBody>
          <a:bodyPr>
            <a:normAutofit/>
          </a:bodyPr>
          <a:lstStyle/>
          <a:p>
            <a:r>
              <a:rPr lang="en-US" dirty="0" smtClean="0"/>
              <a:t> </a:t>
            </a:r>
            <a:r>
              <a:rPr lang="en-US" b="0" dirty="0" smtClean="0"/>
              <a:t>So edges will mostly be preserved and we will get smoothing in other places.</a:t>
            </a:r>
            <a:endParaRPr lang="en-US" dirty="0"/>
          </a:p>
        </p:txBody>
      </p:sp>
      <p:sp>
        <p:nvSpPr>
          <p:cNvPr id="8" name="Freeform 7"/>
          <p:cNvSpPr/>
          <p:nvPr/>
        </p:nvSpPr>
        <p:spPr>
          <a:xfrm>
            <a:off x="2760133" y="1253068"/>
            <a:ext cx="1930400" cy="6146798"/>
          </a:xfrm>
          <a:custGeom>
            <a:avLst/>
            <a:gdLst>
              <a:gd name="connsiteX0" fmla="*/ 0 w 1308100"/>
              <a:gd name="connsiteY0" fmla="*/ 12700 h 4775200"/>
              <a:gd name="connsiteX1" fmla="*/ 76200 w 1308100"/>
              <a:gd name="connsiteY1" fmla="*/ 457200 h 4775200"/>
              <a:gd name="connsiteX2" fmla="*/ 393700 w 1308100"/>
              <a:gd name="connsiteY2" fmla="*/ 965200 h 4775200"/>
              <a:gd name="connsiteX3" fmla="*/ 393700 w 1308100"/>
              <a:gd name="connsiteY3" fmla="*/ 1397000 h 4775200"/>
              <a:gd name="connsiteX4" fmla="*/ 660400 w 1308100"/>
              <a:gd name="connsiteY4" fmla="*/ 1905000 h 4775200"/>
              <a:gd name="connsiteX5" fmla="*/ 977900 w 1308100"/>
              <a:gd name="connsiteY5" fmla="*/ 2235200 h 4775200"/>
              <a:gd name="connsiteX6" fmla="*/ 838200 w 1308100"/>
              <a:gd name="connsiteY6" fmla="*/ 2921000 h 4775200"/>
              <a:gd name="connsiteX7" fmla="*/ 622300 w 1308100"/>
              <a:gd name="connsiteY7" fmla="*/ 3594100 h 4775200"/>
              <a:gd name="connsiteX8" fmla="*/ 901700 w 1308100"/>
              <a:gd name="connsiteY8" fmla="*/ 4305300 h 4775200"/>
              <a:gd name="connsiteX9" fmla="*/ 1282700 w 1308100"/>
              <a:gd name="connsiteY9" fmla="*/ 4775200 h 4775200"/>
              <a:gd name="connsiteX10" fmla="*/ 1308100 w 1308100"/>
              <a:gd name="connsiteY10" fmla="*/ 0 h 4775200"/>
              <a:gd name="connsiteX11" fmla="*/ 0 w 1308100"/>
              <a:gd name="connsiteY11" fmla="*/ 12700 h 47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8100" h="4775200">
                <a:moveTo>
                  <a:pt x="0" y="12700"/>
                </a:moveTo>
                <a:lnTo>
                  <a:pt x="76200" y="457200"/>
                </a:lnTo>
                <a:lnTo>
                  <a:pt x="393700" y="965200"/>
                </a:lnTo>
                <a:lnTo>
                  <a:pt x="393700" y="1397000"/>
                </a:lnTo>
                <a:lnTo>
                  <a:pt x="660400" y="1905000"/>
                </a:lnTo>
                <a:lnTo>
                  <a:pt x="977900" y="2235200"/>
                </a:lnTo>
                <a:lnTo>
                  <a:pt x="838200" y="2921000"/>
                </a:lnTo>
                <a:lnTo>
                  <a:pt x="622300" y="3594100"/>
                </a:lnTo>
                <a:lnTo>
                  <a:pt x="901700" y="4305300"/>
                </a:lnTo>
                <a:lnTo>
                  <a:pt x="1282700" y="4775200"/>
                </a:lnTo>
                <a:lnTo>
                  <a:pt x="1308100" y="0"/>
                </a:lnTo>
                <a:lnTo>
                  <a:pt x="0" y="12700"/>
                </a:lnTo>
                <a:close/>
              </a:path>
            </a:pathLst>
          </a:custGeom>
          <a:solidFill>
            <a:schemeClr val="tx1">
              <a:lumMod val="75000"/>
              <a:lumOff val="25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0" name="Freeform 9"/>
          <p:cNvSpPr/>
          <p:nvPr/>
        </p:nvSpPr>
        <p:spPr>
          <a:xfrm>
            <a:off x="0" y="1202268"/>
            <a:ext cx="3894667" cy="6180664"/>
          </a:xfrm>
          <a:custGeom>
            <a:avLst/>
            <a:gdLst>
              <a:gd name="connsiteX0" fmla="*/ 1460500 w 2921000"/>
              <a:gd name="connsiteY0" fmla="*/ 50800 h 5016500"/>
              <a:gd name="connsiteX1" fmla="*/ 1714500 w 2921000"/>
              <a:gd name="connsiteY1" fmla="*/ 825500 h 5016500"/>
              <a:gd name="connsiteX2" fmla="*/ 1930400 w 2921000"/>
              <a:gd name="connsiteY2" fmla="*/ 1168400 h 5016500"/>
              <a:gd name="connsiteX3" fmla="*/ 1968500 w 2921000"/>
              <a:gd name="connsiteY3" fmla="*/ 1625600 h 5016500"/>
              <a:gd name="connsiteX4" fmla="*/ 2006600 w 2921000"/>
              <a:gd name="connsiteY4" fmla="*/ 1968500 h 5016500"/>
              <a:gd name="connsiteX5" fmla="*/ 2311400 w 2921000"/>
              <a:gd name="connsiteY5" fmla="*/ 2336800 h 5016500"/>
              <a:gd name="connsiteX6" fmla="*/ 2501900 w 2921000"/>
              <a:gd name="connsiteY6" fmla="*/ 2514600 h 5016500"/>
              <a:gd name="connsiteX7" fmla="*/ 2590800 w 2921000"/>
              <a:gd name="connsiteY7" fmla="*/ 2692400 h 5016500"/>
              <a:gd name="connsiteX8" fmla="*/ 2349500 w 2921000"/>
              <a:gd name="connsiteY8" fmla="*/ 3225800 h 5016500"/>
              <a:gd name="connsiteX9" fmla="*/ 2222500 w 2921000"/>
              <a:gd name="connsiteY9" fmla="*/ 3771900 h 5016500"/>
              <a:gd name="connsiteX10" fmla="*/ 2489200 w 2921000"/>
              <a:gd name="connsiteY10" fmla="*/ 4343400 h 5016500"/>
              <a:gd name="connsiteX11" fmla="*/ 2870200 w 2921000"/>
              <a:gd name="connsiteY11" fmla="*/ 4838700 h 5016500"/>
              <a:gd name="connsiteX12" fmla="*/ 2921000 w 2921000"/>
              <a:gd name="connsiteY12" fmla="*/ 5016500 h 5016500"/>
              <a:gd name="connsiteX13" fmla="*/ 0 w 2921000"/>
              <a:gd name="connsiteY13" fmla="*/ 5003800 h 5016500"/>
              <a:gd name="connsiteX14" fmla="*/ 0 w 2921000"/>
              <a:gd name="connsiteY14" fmla="*/ 12700 h 5016500"/>
              <a:gd name="connsiteX15" fmla="*/ 1473200 w 2921000"/>
              <a:gd name="connsiteY15" fmla="*/ 0 h 5016500"/>
              <a:gd name="connsiteX16" fmla="*/ 1460500 w 2921000"/>
              <a:gd name="connsiteY16" fmla="*/ 50800 h 501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000" h="5016500">
                <a:moveTo>
                  <a:pt x="1460500" y="50800"/>
                </a:moveTo>
                <a:lnTo>
                  <a:pt x="1714500" y="825500"/>
                </a:lnTo>
                <a:lnTo>
                  <a:pt x="1930400" y="1168400"/>
                </a:lnTo>
                <a:lnTo>
                  <a:pt x="1968500" y="1625600"/>
                </a:lnTo>
                <a:lnTo>
                  <a:pt x="2006600" y="1968500"/>
                </a:lnTo>
                <a:lnTo>
                  <a:pt x="2311400" y="2336800"/>
                </a:lnTo>
                <a:lnTo>
                  <a:pt x="2501900" y="2514600"/>
                </a:lnTo>
                <a:lnTo>
                  <a:pt x="2590800" y="2692400"/>
                </a:lnTo>
                <a:lnTo>
                  <a:pt x="2349500" y="3225800"/>
                </a:lnTo>
                <a:lnTo>
                  <a:pt x="2222500" y="3771900"/>
                </a:lnTo>
                <a:lnTo>
                  <a:pt x="2489200" y="4343400"/>
                </a:lnTo>
                <a:lnTo>
                  <a:pt x="2870200" y="4838700"/>
                </a:lnTo>
                <a:lnTo>
                  <a:pt x="2921000" y="5016500"/>
                </a:lnTo>
                <a:lnTo>
                  <a:pt x="0" y="5003800"/>
                </a:lnTo>
                <a:lnTo>
                  <a:pt x="0" y="12700"/>
                </a:lnTo>
                <a:lnTo>
                  <a:pt x="1473200" y="0"/>
                </a:lnTo>
                <a:lnTo>
                  <a:pt x="1460500" y="50800"/>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6431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7-18 at 3.45.26 PM.png"/>
          <p:cNvPicPr>
            <a:picLocks noChangeAspect="1"/>
          </p:cNvPicPr>
          <p:nvPr/>
        </p:nvPicPr>
        <p:blipFill>
          <a:blip r:embed="rId3">
            <a:grayscl/>
            <a:extLst>
              <a:ext uri="{BEBA8EAE-BF5A-486C-A8C5-ECC9F3942E4B}">
                <a14:imgProps xmlns:a14="http://schemas.microsoft.com/office/drawing/2010/main">
                  <a14:imgLayer r:embed="rId4">
                    <a14:imgEffect>
                      <a14:saturation sat="91000"/>
                    </a14:imgEffect>
                  </a14:imgLayer>
                </a14:imgProps>
              </a:ext>
              <a:ext uri="{28A0092B-C50C-407E-A947-70E740481C1C}">
                <a14:useLocalDpi xmlns:a14="http://schemas.microsoft.com/office/drawing/2010/main" val="0"/>
              </a:ext>
            </a:extLst>
          </a:blip>
          <a:stretch>
            <a:fillRect/>
          </a:stretch>
        </p:blipFill>
        <p:spPr>
          <a:xfrm>
            <a:off x="731183" y="-27123"/>
            <a:ext cx="4822041" cy="6660444"/>
          </a:xfrm>
          <a:prstGeom prst="rect">
            <a:avLst/>
          </a:prstGeom>
        </p:spPr>
      </p:pic>
      <p:sp>
        <p:nvSpPr>
          <p:cNvPr id="6" name="TextBox 5"/>
          <p:cNvSpPr txBox="1"/>
          <p:nvPr/>
        </p:nvSpPr>
        <p:spPr>
          <a:xfrm>
            <a:off x="2387600" y="5554246"/>
            <a:ext cx="1782948" cy="677108"/>
          </a:xfrm>
          <a:prstGeom prst="rect">
            <a:avLst/>
          </a:prstGeom>
          <a:solidFill>
            <a:schemeClr val="bg1"/>
          </a:solidFill>
        </p:spPr>
        <p:txBody>
          <a:bodyPr wrap="none" rtlCol="0">
            <a:spAutoFit/>
          </a:bodyPr>
          <a:lstStyle/>
          <a:p>
            <a:r>
              <a:rPr lang="en-US" sz="3800" dirty="0" smtClean="0">
                <a:latin typeface="Segoe"/>
                <a:cs typeface="Segoe"/>
              </a:rPr>
              <a:t>Median</a:t>
            </a:r>
            <a:endParaRPr lang="en-US" sz="3800" dirty="0">
              <a:latin typeface="Segoe"/>
              <a:cs typeface="Segoe"/>
            </a:endParaRPr>
          </a:p>
        </p:txBody>
      </p:sp>
    </p:spTree>
    <p:extLst>
      <p:ext uri="{BB962C8B-B14F-4D97-AF65-F5344CB8AC3E}">
        <p14:creationId xmlns:p14="http://schemas.microsoft.com/office/powerpoint/2010/main" val="273558857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7-18 at 3.45.18 PM.p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6410803" y="-1"/>
            <a:ext cx="4639571" cy="6581372"/>
          </a:xfrm>
          <a:prstGeom prst="rect">
            <a:avLst/>
          </a:prstGeom>
        </p:spPr>
      </p:pic>
      <p:pic>
        <p:nvPicPr>
          <p:cNvPr id="2" name="Picture 1" descr="Screen Shot 2016-07-18 at 3.45.26 PM.png"/>
          <p:cNvPicPr>
            <a:picLocks noChangeAspect="1"/>
          </p:cNvPicPr>
          <p:nvPr/>
        </p:nvPicPr>
        <p:blipFill>
          <a:blip r:embed="rId4">
            <a:grayscl/>
            <a:extLst>
              <a:ext uri="{BEBA8EAE-BF5A-486C-A8C5-ECC9F3942E4B}">
                <a14:imgProps xmlns:a14="http://schemas.microsoft.com/office/drawing/2010/main">
                  <a14:imgLayer r:embed="rId5">
                    <a14:imgEffect>
                      <a14:saturation sat="91000"/>
                    </a14:imgEffect>
                  </a14:imgLayer>
                </a14:imgProps>
              </a:ext>
              <a:ext uri="{28A0092B-C50C-407E-A947-70E740481C1C}">
                <a14:useLocalDpi xmlns:a14="http://schemas.microsoft.com/office/drawing/2010/main" val="0"/>
              </a:ext>
            </a:extLst>
          </a:blip>
          <a:stretch>
            <a:fillRect/>
          </a:stretch>
        </p:blipFill>
        <p:spPr>
          <a:xfrm>
            <a:off x="731183" y="-27123"/>
            <a:ext cx="4822041" cy="6660444"/>
          </a:xfrm>
          <a:prstGeom prst="rect">
            <a:avLst/>
          </a:prstGeom>
        </p:spPr>
      </p:pic>
      <p:sp>
        <p:nvSpPr>
          <p:cNvPr id="6" name="TextBox 5"/>
          <p:cNvSpPr txBox="1"/>
          <p:nvPr/>
        </p:nvSpPr>
        <p:spPr>
          <a:xfrm>
            <a:off x="2387600" y="5554246"/>
            <a:ext cx="1782948" cy="677108"/>
          </a:xfrm>
          <a:prstGeom prst="rect">
            <a:avLst/>
          </a:prstGeom>
          <a:solidFill>
            <a:schemeClr val="bg1"/>
          </a:solidFill>
        </p:spPr>
        <p:txBody>
          <a:bodyPr wrap="none" rtlCol="0">
            <a:spAutoFit/>
          </a:bodyPr>
          <a:lstStyle/>
          <a:p>
            <a:r>
              <a:rPr lang="en-US" sz="3800" dirty="0" smtClean="0">
                <a:latin typeface="Segoe"/>
                <a:cs typeface="Segoe"/>
              </a:rPr>
              <a:t>Median</a:t>
            </a:r>
            <a:endParaRPr lang="en-US" sz="3800" dirty="0">
              <a:latin typeface="Segoe"/>
              <a:cs typeface="Segoe"/>
            </a:endParaRPr>
          </a:p>
        </p:txBody>
      </p:sp>
      <p:sp>
        <p:nvSpPr>
          <p:cNvPr id="5" name="TextBox 4"/>
          <p:cNvSpPr txBox="1"/>
          <p:nvPr/>
        </p:nvSpPr>
        <p:spPr>
          <a:xfrm>
            <a:off x="7907867" y="5554246"/>
            <a:ext cx="2243373" cy="677108"/>
          </a:xfrm>
          <a:prstGeom prst="rect">
            <a:avLst/>
          </a:prstGeom>
          <a:solidFill>
            <a:schemeClr val="bg1"/>
          </a:solidFill>
        </p:spPr>
        <p:txBody>
          <a:bodyPr wrap="none" rtlCol="0">
            <a:spAutoFit/>
          </a:bodyPr>
          <a:lstStyle/>
          <a:p>
            <a:r>
              <a:rPr lang="en-US" sz="3800" dirty="0" smtClean="0">
                <a:latin typeface="Segoe"/>
                <a:cs typeface="Segoe"/>
              </a:rPr>
              <a:t>Gaussian</a:t>
            </a:r>
            <a:endParaRPr lang="en-US" sz="3800" dirty="0">
              <a:latin typeface="Segoe"/>
              <a:cs typeface="Segoe"/>
            </a:endParaRPr>
          </a:p>
        </p:txBody>
      </p:sp>
    </p:spTree>
    <p:extLst>
      <p:ext uri="{BB962C8B-B14F-4D97-AF65-F5344CB8AC3E}">
        <p14:creationId xmlns:p14="http://schemas.microsoft.com/office/powerpoint/2010/main" val="330362811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might we do with images?</a:t>
            </a:r>
            <a:endParaRPr lang="en-US" dirty="0"/>
          </a:p>
        </p:txBody>
      </p:sp>
      <p:sp>
        <p:nvSpPr>
          <p:cNvPr id="3" name="Content Placeholder 2"/>
          <p:cNvSpPr>
            <a:spLocks noGrp="1"/>
          </p:cNvSpPr>
          <p:nvPr>
            <p:ph sz="quarter" idx="10"/>
          </p:nvPr>
        </p:nvSpPr>
        <p:spPr/>
        <p:txBody>
          <a:bodyPr/>
          <a:lstStyle/>
          <a:p>
            <a:r>
              <a:rPr lang="en-US" dirty="0" smtClean="0"/>
              <a:t>Reduce noise</a:t>
            </a:r>
          </a:p>
          <a:p>
            <a:r>
              <a:rPr lang="en-US" dirty="0" smtClean="0"/>
              <a:t>Find interesting features (edges, corners)</a:t>
            </a:r>
          </a:p>
          <a:p>
            <a:r>
              <a:rPr lang="en-US" dirty="0" smtClean="0"/>
              <a:t>Use the features for classifying images</a:t>
            </a:r>
          </a:p>
          <a:p>
            <a:endParaRPr lang="en-US" dirty="0"/>
          </a:p>
        </p:txBody>
      </p:sp>
    </p:spTree>
    <p:extLst>
      <p:ext uri="{BB962C8B-B14F-4D97-AF65-F5344CB8AC3E}">
        <p14:creationId xmlns:p14="http://schemas.microsoft.com/office/powerpoint/2010/main" val="76701798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7-18 at 3.45.18 PM.png"/>
          <p:cNvPicPr>
            <a:picLocks noChangeAspect="1"/>
          </p:cNvPicPr>
          <p:nvPr/>
        </p:nvPicPr>
        <p:blipFill rotWithShape="1">
          <a:blip r:embed="rId3">
            <a:grayscl/>
            <a:extLst>
              <a:ext uri="{28A0092B-C50C-407E-A947-70E740481C1C}">
                <a14:useLocalDpi xmlns:a14="http://schemas.microsoft.com/office/drawing/2010/main" val="0"/>
              </a:ext>
            </a:extLst>
          </a:blip>
          <a:srcRect l="16517" t="23683" r="63990" b="54679"/>
          <a:stretch/>
        </p:blipFill>
        <p:spPr>
          <a:xfrm>
            <a:off x="7177141" y="1558746"/>
            <a:ext cx="904359" cy="1424039"/>
          </a:xfrm>
          <a:prstGeom prst="rect">
            <a:avLst/>
          </a:prstGeom>
        </p:spPr>
      </p:pic>
      <p:pic>
        <p:nvPicPr>
          <p:cNvPr id="2" name="Picture 1" descr="Screen Shot 2016-07-18 at 3.45.26 PM.png"/>
          <p:cNvPicPr>
            <a:picLocks noChangeAspect="1"/>
          </p:cNvPicPr>
          <p:nvPr/>
        </p:nvPicPr>
        <p:blipFill rotWithShape="1">
          <a:blip r:embed="rId4">
            <a:grayscl/>
            <a:extLst>
              <a:ext uri="{BEBA8EAE-BF5A-486C-A8C5-ECC9F3942E4B}">
                <a14:imgProps xmlns:a14="http://schemas.microsoft.com/office/drawing/2010/main">
                  <a14:imgLayer r:embed="rId5">
                    <a14:imgEffect>
                      <a14:saturation sat="91000"/>
                    </a14:imgEffect>
                  </a14:imgLayer>
                </a14:imgProps>
              </a:ext>
              <a:ext uri="{28A0092B-C50C-407E-A947-70E740481C1C}">
                <a14:useLocalDpi xmlns:a14="http://schemas.microsoft.com/office/drawing/2010/main" val="0"/>
              </a:ext>
            </a:extLst>
          </a:blip>
          <a:srcRect l="13967" t="21499" r="66082" b="57698"/>
          <a:stretch/>
        </p:blipFill>
        <p:spPr>
          <a:xfrm>
            <a:off x="1404642" y="1404795"/>
            <a:ext cx="962084" cy="1385551"/>
          </a:xfrm>
          <a:prstGeom prst="rect">
            <a:avLst/>
          </a:prstGeom>
        </p:spPr>
      </p:pic>
      <p:sp>
        <p:nvSpPr>
          <p:cNvPr id="6" name="TextBox 5"/>
          <p:cNvSpPr txBox="1"/>
          <p:nvPr/>
        </p:nvSpPr>
        <p:spPr>
          <a:xfrm>
            <a:off x="2387600" y="5554246"/>
            <a:ext cx="1782948" cy="677108"/>
          </a:xfrm>
          <a:prstGeom prst="rect">
            <a:avLst/>
          </a:prstGeom>
          <a:solidFill>
            <a:schemeClr val="bg1"/>
          </a:solidFill>
        </p:spPr>
        <p:txBody>
          <a:bodyPr wrap="none" rtlCol="0">
            <a:spAutoFit/>
          </a:bodyPr>
          <a:lstStyle/>
          <a:p>
            <a:r>
              <a:rPr lang="en-US" sz="3800" dirty="0" smtClean="0">
                <a:latin typeface="Segoe"/>
                <a:cs typeface="Segoe"/>
              </a:rPr>
              <a:t>Median</a:t>
            </a:r>
            <a:endParaRPr lang="en-US" sz="3800" dirty="0">
              <a:latin typeface="Segoe"/>
              <a:cs typeface="Segoe"/>
            </a:endParaRPr>
          </a:p>
        </p:txBody>
      </p:sp>
      <p:sp>
        <p:nvSpPr>
          <p:cNvPr id="5" name="TextBox 4"/>
          <p:cNvSpPr txBox="1"/>
          <p:nvPr/>
        </p:nvSpPr>
        <p:spPr>
          <a:xfrm>
            <a:off x="7907867" y="5554246"/>
            <a:ext cx="2243373" cy="677108"/>
          </a:xfrm>
          <a:prstGeom prst="rect">
            <a:avLst/>
          </a:prstGeom>
          <a:solidFill>
            <a:schemeClr val="bg1"/>
          </a:solidFill>
        </p:spPr>
        <p:txBody>
          <a:bodyPr wrap="none" rtlCol="0">
            <a:spAutoFit/>
          </a:bodyPr>
          <a:lstStyle/>
          <a:p>
            <a:r>
              <a:rPr lang="en-US" sz="3800" dirty="0" smtClean="0">
                <a:latin typeface="Segoe"/>
                <a:cs typeface="Segoe"/>
              </a:rPr>
              <a:t>Gaussian</a:t>
            </a:r>
            <a:endParaRPr lang="en-US" sz="3800" dirty="0">
              <a:latin typeface="Segoe"/>
              <a:cs typeface="Segoe"/>
            </a:endParaRPr>
          </a:p>
        </p:txBody>
      </p:sp>
    </p:spTree>
    <p:extLst>
      <p:ext uri="{BB962C8B-B14F-4D97-AF65-F5344CB8AC3E}">
        <p14:creationId xmlns:p14="http://schemas.microsoft.com/office/powerpoint/2010/main" val="321675313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7-18 at 3.45.18 PM.png"/>
          <p:cNvPicPr>
            <a:picLocks noChangeAspect="1"/>
          </p:cNvPicPr>
          <p:nvPr/>
        </p:nvPicPr>
        <p:blipFill rotWithShape="1">
          <a:blip r:embed="rId3">
            <a:grayscl/>
            <a:extLst>
              <a:ext uri="{28A0092B-C50C-407E-A947-70E740481C1C}">
                <a14:useLocalDpi xmlns:a14="http://schemas.microsoft.com/office/drawing/2010/main" val="0"/>
              </a:ext>
            </a:extLst>
          </a:blip>
          <a:srcRect l="16517" t="23683" r="63990" b="54679"/>
          <a:stretch/>
        </p:blipFill>
        <p:spPr>
          <a:xfrm>
            <a:off x="7177141" y="1558746"/>
            <a:ext cx="2443692" cy="3847933"/>
          </a:xfrm>
          <a:prstGeom prst="rect">
            <a:avLst/>
          </a:prstGeom>
        </p:spPr>
      </p:pic>
      <p:pic>
        <p:nvPicPr>
          <p:cNvPr id="2" name="Picture 1" descr="Screen Shot 2016-07-18 at 3.45.26 PM.png"/>
          <p:cNvPicPr>
            <a:picLocks noChangeAspect="1"/>
          </p:cNvPicPr>
          <p:nvPr/>
        </p:nvPicPr>
        <p:blipFill rotWithShape="1">
          <a:blip r:embed="rId4">
            <a:grayscl/>
            <a:extLst>
              <a:ext uri="{BEBA8EAE-BF5A-486C-A8C5-ECC9F3942E4B}">
                <a14:imgProps xmlns:a14="http://schemas.microsoft.com/office/drawing/2010/main">
                  <a14:imgLayer r:embed="rId5">
                    <a14:imgEffect>
                      <a14:saturation sat="91000"/>
                    </a14:imgEffect>
                  </a14:imgLayer>
                </a14:imgProps>
              </a:ext>
              <a:ext uri="{28A0092B-C50C-407E-A947-70E740481C1C}">
                <a14:useLocalDpi xmlns:a14="http://schemas.microsoft.com/office/drawing/2010/main" val="0"/>
              </a:ext>
            </a:extLst>
          </a:blip>
          <a:srcRect l="13967" t="21499" r="66082" b="57698"/>
          <a:stretch/>
        </p:blipFill>
        <p:spPr>
          <a:xfrm>
            <a:off x="1404641" y="1404795"/>
            <a:ext cx="2770799" cy="3990383"/>
          </a:xfrm>
          <a:prstGeom prst="rect">
            <a:avLst/>
          </a:prstGeom>
        </p:spPr>
      </p:pic>
      <p:sp>
        <p:nvSpPr>
          <p:cNvPr id="6" name="TextBox 5"/>
          <p:cNvSpPr txBox="1"/>
          <p:nvPr/>
        </p:nvSpPr>
        <p:spPr>
          <a:xfrm>
            <a:off x="2387600" y="5554246"/>
            <a:ext cx="1782948" cy="677108"/>
          </a:xfrm>
          <a:prstGeom prst="rect">
            <a:avLst/>
          </a:prstGeom>
          <a:solidFill>
            <a:schemeClr val="bg1"/>
          </a:solidFill>
        </p:spPr>
        <p:txBody>
          <a:bodyPr wrap="none" rtlCol="0">
            <a:spAutoFit/>
          </a:bodyPr>
          <a:lstStyle/>
          <a:p>
            <a:r>
              <a:rPr lang="en-US" sz="3800" dirty="0" smtClean="0">
                <a:latin typeface="Segoe"/>
                <a:cs typeface="Segoe"/>
              </a:rPr>
              <a:t>Median</a:t>
            </a:r>
            <a:endParaRPr lang="en-US" sz="3800" dirty="0">
              <a:latin typeface="Segoe"/>
              <a:cs typeface="Segoe"/>
            </a:endParaRPr>
          </a:p>
        </p:txBody>
      </p:sp>
      <p:sp>
        <p:nvSpPr>
          <p:cNvPr id="5" name="TextBox 4"/>
          <p:cNvSpPr txBox="1"/>
          <p:nvPr/>
        </p:nvSpPr>
        <p:spPr>
          <a:xfrm>
            <a:off x="7907867" y="5554246"/>
            <a:ext cx="2243373" cy="677108"/>
          </a:xfrm>
          <a:prstGeom prst="rect">
            <a:avLst/>
          </a:prstGeom>
          <a:solidFill>
            <a:schemeClr val="bg1"/>
          </a:solidFill>
        </p:spPr>
        <p:txBody>
          <a:bodyPr wrap="none" rtlCol="0">
            <a:spAutoFit/>
          </a:bodyPr>
          <a:lstStyle/>
          <a:p>
            <a:r>
              <a:rPr lang="en-US" sz="3800" dirty="0" smtClean="0">
                <a:latin typeface="Segoe"/>
                <a:cs typeface="Segoe"/>
              </a:rPr>
              <a:t>Gaussian</a:t>
            </a:r>
            <a:endParaRPr lang="en-US" sz="3800" dirty="0">
              <a:latin typeface="Segoe"/>
              <a:cs typeface="Segoe"/>
            </a:endParaRPr>
          </a:p>
        </p:txBody>
      </p:sp>
    </p:spTree>
    <p:extLst>
      <p:ext uri="{BB962C8B-B14F-4D97-AF65-F5344CB8AC3E}">
        <p14:creationId xmlns:p14="http://schemas.microsoft.com/office/powerpoint/2010/main" val="128310552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129141200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 detection</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285229853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sz="quarter" idx="10"/>
          </p:nvPr>
        </p:nvSpPr>
        <p:spPr>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t>Subtract the white areas from the black ones</a:t>
            </a:r>
          </a:p>
        </p:txBody>
      </p:sp>
      <p:grpSp>
        <p:nvGrpSpPr>
          <p:cNvPr id="4" name="Group 3"/>
          <p:cNvGrpSpPr/>
          <p:nvPr/>
        </p:nvGrpSpPr>
        <p:grpSpPr>
          <a:xfrm>
            <a:off x="4131724" y="2861721"/>
            <a:ext cx="1490133" cy="1270000"/>
            <a:chOff x="9601199" y="1134533"/>
            <a:chExt cx="1490133" cy="1270000"/>
          </a:xfrm>
        </p:grpSpPr>
        <p:sp>
          <p:nvSpPr>
            <p:cNvPr id="2" name="Rectangle 1"/>
            <p:cNvSpPr/>
            <p:nvPr/>
          </p:nvSpPr>
          <p:spPr>
            <a:xfrm>
              <a:off x="9906000" y="1371600"/>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 name="Rectangle 2"/>
            <p:cNvSpPr/>
            <p:nvPr/>
          </p:nvSpPr>
          <p:spPr>
            <a:xfrm>
              <a:off x="9906000" y="1371600"/>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9601199" y="1134533"/>
              <a:ext cx="1490133" cy="127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Rectangle 1"/>
          <p:cNvSpPr txBox="1">
            <a:spLocks noChangeArrowheads="1"/>
          </p:cNvSpPr>
          <p:nvPr/>
        </p:nvSpPr>
        <p:spPr>
          <a:xfrm>
            <a:off x="531914" y="334615"/>
            <a:ext cx="11524432" cy="1063487"/>
          </a:xfrm>
          <a:prstGeom prst="rect">
            <a:avLst/>
          </a:prstGeom>
        </p:spPr>
        <p:txBody>
          <a:bodyPr vert="horz" lIns="91409" tIns="45705" rIns="91409" bIns="45705"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panose="020B0502040204020203" pitchFamily="34" charset="0"/>
                <a:ea typeface="Segoe UI Light" panose="020B0502040204020203" pitchFamily="34" charset="0"/>
                <a:cs typeface="Segoe UI" panose="020B0502040204020203" pitchFamily="34" charset="0"/>
              </a:defRPr>
            </a:lvl1p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mtClean="0">
                <a:ea typeface="+mj-ea"/>
                <a:cs typeface="+mj-cs"/>
              </a:rPr>
              <a:t>Weak classifiers used by Viola and Jones</a:t>
            </a:r>
            <a:endParaRPr lang="en-GB" dirty="0">
              <a:ea typeface="+mj-ea"/>
              <a:cs typeface="+mj-cs"/>
            </a:endParaRPr>
          </a:p>
        </p:txBody>
      </p:sp>
    </p:spTree>
    <p:extLst>
      <p:ext uri="{BB962C8B-B14F-4D97-AF65-F5344CB8AC3E}">
        <p14:creationId xmlns:p14="http://schemas.microsoft.com/office/powerpoint/2010/main" val="260720808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600452" y="3390356"/>
            <a:ext cx="1507595" cy="2118892"/>
          </a:xfrm>
          <a:prstGeom prst="rect">
            <a:avLst/>
          </a:prstGeom>
        </p:spPr>
      </p:pic>
      <p:sp>
        <p:nvSpPr>
          <p:cNvPr id="8" name="Rectangle 2"/>
          <p:cNvSpPr>
            <a:spLocks noGrp="1" noChangeArrowheads="1"/>
          </p:cNvSpPr>
          <p:nvPr>
            <p:ph sz="quarter" idx="10"/>
          </p:nvPr>
        </p:nvSpPr>
        <p:spPr>
          <a:xfrm>
            <a:off x="379413" y="1388226"/>
            <a:ext cx="11525251" cy="5290388"/>
          </a:xfrm>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t>Subtract the white areas from the black ones</a:t>
            </a:r>
          </a:p>
        </p:txBody>
      </p:sp>
      <p:sp>
        <p:nvSpPr>
          <p:cNvPr id="6" name="Rectangle 1"/>
          <p:cNvSpPr txBox="1">
            <a:spLocks noChangeArrowheads="1"/>
          </p:cNvSpPr>
          <p:nvPr/>
        </p:nvSpPr>
        <p:spPr>
          <a:xfrm>
            <a:off x="531914" y="334615"/>
            <a:ext cx="11524432" cy="1063487"/>
          </a:xfrm>
          <a:prstGeom prst="rect">
            <a:avLst/>
          </a:prstGeom>
        </p:spPr>
        <p:txBody>
          <a:bodyPr vert="horz" lIns="91409" tIns="45705" rIns="91409" bIns="45705"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panose="020B0502040204020203" pitchFamily="34" charset="0"/>
                <a:ea typeface="Segoe UI Light" panose="020B0502040204020203" pitchFamily="34" charset="0"/>
                <a:cs typeface="Segoe UI" panose="020B0502040204020203" pitchFamily="34" charset="0"/>
              </a:defRPr>
            </a:lvl1p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mtClean="0">
                <a:ea typeface="+mj-ea"/>
                <a:cs typeface="+mj-cs"/>
              </a:rPr>
              <a:t>Weak classifiers used by Viola and Jones</a:t>
            </a:r>
            <a:endParaRPr lang="en-GB" dirty="0">
              <a:ea typeface="+mj-ea"/>
              <a:cs typeface="+mj-cs"/>
            </a:endParaRPr>
          </a:p>
        </p:txBody>
      </p:sp>
    </p:spTree>
    <p:extLst>
      <p:ext uri="{BB962C8B-B14F-4D97-AF65-F5344CB8AC3E}">
        <p14:creationId xmlns:p14="http://schemas.microsoft.com/office/powerpoint/2010/main" val="79724408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600452" y="3390356"/>
            <a:ext cx="1507595" cy="2118892"/>
          </a:xfrm>
          <a:prstGeom prst="rect">
            <a:avLst/>
          </a:prstGeom>
        </p:spPr>
      </p:pic>
      <p:sp>
        <p:nvSpPr>
          <p:cNvPr id="28" name="Rectangle 27"/>
          <p:cNvSpPr/>
          <p:nvPr/>
        </p:nvSpPr>
        <p:spPr>
          <a:xfrm>
            <a:off x="10159987" y="3826931"/>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 name="Rectangle 30"/>
          <p:cNvSpPr/>
          <p:nvPr/>
        </p:nvSpPr>
        <p:spPr>
          <a:xfrm>
            <a:off x="10159987" y="3826931"/>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8906927" y="2099734"/>
            <a:ext cx="2929475" cy="1077218"/>
          </a:xfrm>
          <a:prstGeom prst="rect">
            <a:avLst/>
          </a:prstGeom>
          <a:noFill/>
        </p:spPr>
        <p:txBody>
          <a:bodyPr wrap="square" rtlCol="0">
            <a:spAutoFit/>
          </a:bodyPr>
          <a:lstStyle/>
          <a:p>
            <a:pPr algn="ctr"/>
            <a:r>
              <a:rPr lang="en-US" sz="3200" dirty="0"/>
              <a:t>Doesn’t detect anything</a:t>
            </a:r>
          </a:p>
        </p:txBody>
      </p:sp>
      <p:sp>
        <p:nvSpPr>
          <p:cNvPr id="34" name="TextBox 33"/>
          <p:cNvSpPr txBox="1"/>
          <p:nvPr/>
        </p:nvSpPr>
        <p:spPr>
          <a:xfrm>
            <a:off x="8094133" y="5571067"/>
            <a:ext cx="4097868" cy="1077218"/>
          </a:xfrm>
          <a:prstGeom prst="rect">
            <a:avLst/>
          </a:prstGeom>
          <a:noFill/>
        </p:spPr>
        <p:txBody>
          <a:bodyPr wrap="square" rtlCol="0">
            <a:spAutoFit/>
          </a:bodyPr>
          <a:lstStyle/>
          <a:p>
            <a:pPr algn="ctr"/>
            <a:r>
              <a:rPr lang="en-US" sz="3200" dirty="0"/>
              <a:t>Black and white areas are very similar</a:t>
            </a:r>
          </a:p>
        </p:txBody>
      </p:sp>
      <p:sp>
        <p:nvSpPr>
          <p:cNvPr id="11" name="Rectangle 2"/>
          <p:cNvSpPr>
            <a:spLocks noGrp="1" noChangeArrowheads="1"/>
          </p:cNvSpPr>
          <p:nvPr>
            <p:ph sz="quarter" idx="10"/>
          </p:nvPr>
        </p:nvSpPr>
        <p:spPr>
          <a:xfrm>
            <a:off x="379413" y="1388226"/>
            <a:ext cx="11525251" cy="5290388"/>
          </a:xfrm>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t>Subtract the white areas from the black ones</a:t>
            </a:r>
          </a:p>
        </p:txBody>
      </p:sp>
      <p:sp>
        <p:nvSpPr>
          <p:cNvPr id="10" name="Rectangle 1"/>
          <p:cNvSpPr txBox="1">
            <a:spLocks noChangeArrowheads="1"/>
          </p:cNvSpPr>
          <p:nvPr/>
        </p:nvSpPr>
        <p:spPr>
          <a:xfrm>
            <a:off x="531914" y="334615"/>
            <a:ext cx="11524432" cy="1063487"/>
          </a:xfrm>
          <a:prstGeom prst="rect">
            <a:avLst/>
          </a:prstGeom>
        </p:spPr>
        <p:txBody>
          <a:bodyPr vert="horz" lIns="91409" tIns="45705" rIns="91409" bIns="45705"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panose="020B0502040204020203" pitchFamily="34" charset="0"/>
                <a:ea typeface="Segoe UI Light" panose="020B0502040204020203" pitchFamily="34" charset="0"/>
                <a:cs typeface="Segoe UI" panose="020B0502040204020203" pitchFamily="34" charset="0"/>
              </a:defRPr>
            </a:lvl1p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smtClean="0">
                <a:ea typeface="+mj-ea"/>
                <a:cs typeface="+mj-cs"/>
              </a:rPr>
              <a:t>Weak classifiers used by Viola and Jones</a:t>
            </a:r>
            <a:endParaRPr lang="en-GB" dirty="0">
              <a:ea typeface="+mj-ea"/>
              <a:cs typeface="+mj-cs"/>
            </a:endParaRPr>
          </a:p>
        </p:txBody>
      </p:sp>
    </p:spTree>
    <p:extLst>
      <p:ext uri="{BB962C8B-B14F-4D97-AF65-F5344CB8AC3E}">
        <p14:creationId xmlns:p14="http://schemas.microsoft.com/office/powerpoint/2010/main" val="315784896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600452" y="3390356"/>
            <a:ext cx="1507595" cy="2118892"/>
          </a:xfrm>
          <a:prstGeom prst="rect">
            <a:avLst/>
          </a:prstGeom>
        </p:spPr>
      </p:pic>
      <p:sp>
        <p:nvSpPr>
          <p:cNvPr id="28" name="Rectangle 27"/>
          <p:cNvSpPr/>
          <p:nvPr/>
        </p:nvSpPr>
        <p:spPr>
          <a:xfrm>
            <a:off x="9804387" y="5029199"/>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 name="Rectangle 30"/>
          <p:cNvSpPr/>
          <p:nvPr/>
        </p:nvSpPr>
        <p:spPr>
          <a:xfrm>
            <a:off x="9804387" y="5029197"/>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8094133" y="5571067"/>
            <a:ext cx="4097868" cy="1077218"/>
          </a:xfrm>
          <a:prstGeom prst="rect">
            <a:avLst/>
          </a:prstGeom>
          <a:noFill/>
        </p:spPr>
        <p:txBody>
          <a:bodyPr wrap="square" rtlCol="0">
            <a:spAutoFit/>
          </a:bodyPr>
          <a:lstStyle/>
          <a:p>
            <a:pPr algn="ctr"/>
            <a:r>
              <a:rPr lang="en-US" sz="3200" dirty="0"/>
              <a:t>Black and white areas are very similar</a:t>
            </a:r>
          </a:p>
        </p:txBody>
      </p:sp>
      <p:sp>
        <p:nvSpPr>
          <p:cNvPr id="9" name="TextBox 8"/>
          <p:cNvSpPr txBox="1"/>
          <p:nvPr/>
        </p:nvSpPr>
        <p:spPr>
          <a:xfrm>
            <a:off x="8906927" y="2099734"/>
            <a:ext cx="2929475" cy="1077218"/>
          </a:xfrm>
          <a:prstGeom prst="rect">
            <a:avLst/>
          </a:prstGeom>
          <a:noFill/>
        </p:spPr>
        <p:txBody>
          <a:bodyPr wrap="square" rtlCol="0">
            <a:spAutoFit/>
          </a:bodyPr>
          <a:lstStyle/>
          <a:p>
            <a:pPr algn="ctr"/>
            <a:r>
              <a:rPr lang="en-US" sz="3200" dirty="0"/>
              <a:t>Doesn’t detect anything</a:t>
            </a:r>
          </a:p>
        </p:txBody>
      </p:sp>
      <p:sp>
        <p:nvSpPr>
          <p:cNvPr id="10" name="Rectangle 2"/>
          <p:cNvSpPr>
            <a:spLocks noGrp="1" noChangeArrowheads="1"/>
          </p:cNvSpPr>
          <p:nvPr>
            <p:ph sz="quarter" idx="10"/>
          </p:nvPr>
        </p:nvSpPr>
        <p:spPr>
          <a:xfrm>
            <a:off x="379413" y="1388226"/>
            <a:ext cx="11525251" cy="5290388"/>
          </a:xfrm>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t>Subtract the white areas from the black ones</a:t>
            </a:r>
          </a:p>
        </p:txBody>
      </p:sp>
      <p:sp>
        <p:nvSpPr>
          <p:cNvPr id="2" name="Title 1"/>
          <p:cNvSpPr>
            <a:spLocks noGrp="1"/>
          </p:cNvSpPr>
          <p:nvPr>
            <p:ph type="title"/>
          </p:nvPr>
        </p:nvSpPr>
        <p:spPr/>
        <p:txBody>
          <a:bodyPr/>
          <a:lstStyle/>
          <a:p>
            <a:endParaRPr lang="en-US" dirty="0"/>
          </a:p>
        </p:txBody>
      </p:sp>
      <p:sp>
        <p:nvSpPr>
          <p:cNvPr id="12" name="Rectangle 1"/>
          <p:cNvSpPr txBox="1">
            <a:spLocks noChangeArrowheads="1"/>
          </p:cNvSpPr>
          <p:nvPr/>
        </p:nvSpPr>
        <p:spPr>
          <a:xfrm>
            <a:off x="531914" y="334615"/>
            <a:ext cx="11524432" cy="1063487"/>
          </a:xfrm>
          <a:prstGeom prst="rect">
            <a:avLst/>
          </a:prstGeom>
        </p:spPr>
        <p:txBody>
          <a:bodyPr vert="horz" lIns="91409" tIns="45705" rIns="91409" bIns="45705"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panose="020B0502040204020203" pitchFamily="34" charset="0"/>
                <a:ea typeface="Segoe UI Light" panose="020B0502040204020203" pitchFamily="34" charset="0"/>
                <a:cs typeface="Segoe UI" panose="020B0502040204020203" pitchFamily="34" charset="0"/>
              </a:defRPr>
            </a:lvl1p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smtClean="0">
                <a:ea typeface="+mj-ea"/>
                <a:cs typeface="+mj-cs"/>
              </a:rPr>
              <a:t>Weak classifiers used by Viola and Jones</a:t>
            </a:r>
            <a:endParaRPr lang="en-GB" dirty="0">
              <a:ea typeface="+mj-ea"/>
              <a:cs typeface="+mj-cs"/>
            </a:endParaRPr>
          </a:p>
        </p:txBody>
      </p:sp>
    </p:spTree>
    <p:extLst>
      <p:ext uri="{BB962C8B-B14F-4D97-AF65-F5344CB8AC3E}">
        <p14:creationId xmlns:p14="http://schemas.microsoft.com/office/powerpoint/2010/main" val="4138466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sz="quarter" idx="10"/>
          </p:nvPr>
        </p:nvSpPr>
        <p:spPr>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latin typeface="Segoe UI"/>
                <a:cs typeface="Segoe UI"/>
              </a:rPr>
              <a:t>Subtract the white areas from the black ones</a:t>
            </a:r>
          </a:p>
        </p:txBody>
      </p:sp>
      <p:pic>
        <p:nvPicPr>
          <p:cNvPr id="26" name="Picture 25"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600452" y="3390356"/>
            <a:ext cx="1507595" cy="2118892"/>
          </a:xfrm>
          <a:prstGeom prst="rect">
            <a:avLst/>
          </a:prstGeom>
        </p:spPr>
      </p:pic>
      <p:sp>
        <p:nvSpPr>
          <p:cNvPr id="28" name="Rectangle 27"/>
          <p:cNvSpPr/>
          <p:nvPr/>
        </p:nvSpPr>
        <p:spPr>
          <a:xfrm>
            <a:off x="10041449" y="4199482"/>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 name="Rectangle 30"/>
          <p:cNvSpPr/>
          <p:nvPr/>
        </p:nvSpPr>
        <p:spPr>
          <a:xfrm>
            <a:off x="10041449" y="4199480"/>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8" name="Rectangle 1"/>
          <p:cNvSpPr txBox="1">
            <a:spLocks noChangeArrowheads="1"/>
          </p:cNvSpPr>
          <p:nvPr/>
        </p:nvSpPr>
        <p:spPr>
          <a:xfrm>
            <a:off x="531914" y="334615"/>
            <a:ext cx="11524432" cy="1063487"/>
          </a:xfrm>
          <a:prstGeom prst="rect">
            <a:avLst/>
          </a:prstGeom>
        </p:spPr>
        <p:txBody>
          <a:bodyPr vert="horz" lIns="91409" tIns="45705" rIns="91409" bIns="45705"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panose="020B0502040204020203" pitchFamily="34" charset="0"/>
                <a:ea typeface="Segoe UI Light" panose="020B0502040204020203" pitchFamily="34" charset="0"/>
                <a:cs typeface="Segoe UI" panose="020B0502040204020203" pitchFamily="34" charset="0"/>
              </a:defRPr>
            </a:lvl1p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smtClean="0">
                <a:ea typeface="+mj-ea"/>
                <a:cs typeface="+mj-cs"/>
              </a:rPr>
              <a:t>Weak classifiers used by Viola and Jones</a:t>
            </a:r>
            <a:endParaRPr lang="en-GB" dirty="0">
              <a:ea typeface="+mj-ea"/>
              <a:cs typeface="+mj-cs"/>
            </a:endParaRPr>
          </a:p>
        </p:txBody>
      </p:sp>
    </p:spTree>
    <p:extLst>
      <p:ext uri="{BB962C8B-B14F-4D97-AF65-F5344CB8AC3E}">
        <p14:creationId xmlns:p14="http://schemas.microsoft.com/office/powerpoint/2010/main" val="358387604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sz="quarter" idx="10"/>
          </p:nvPr>
        </p:nvSpPr>
        <p:spPr>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latin typeface="Segoe UI"/>
                <a:cs typeface="Segoe UI"/>
              </a:rPr>
              <a:t>Subtract the white areas from the black ones</a:t>
            </a:r>
          </a:p>
        </p:txBody>
      </p:sp>
      <p:pic>
        <p:nvPicPr>
          <p:cNvPr id="26" name="Picture 25"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600452" y="3390356"/>
            <a:ext cx="1507595" cy="2118892"/>
          </a:xfrm>
          <a:prstGeom prst="rect">
            <a:avLst/>
          </a:prstGeom>
        </p:spPr>
      </p:pic>
      <p:sp>
        <p:nvSpPr>
          <p:cNvPr id="2" name="Title 1"/>
          <p:cNvSpPr>
            <a:spLocks noGrp="1"/>
          </p:cNvSpPr>
          <p:nvPr>
            <p:ph type="title"/>
          </p:nvPr>
        </p:nvSpPr>
        <p:spPr/>
        <p:txBody>
          <a:bodyPr/>
          <a:lstStyle/>
          <a:p>
            <a:endParaRPr lang="en-US"/>
          </a:p>
        </p:txBody>
      </p:sp>
      <p:sp>
        <p:nvSpPr>
          <p:cNvPr id="6" name="Rectangle 1"/>
          <p:cNvSpPr txBox="1">
            <a:spLocks noChangeArrowheads="1"/>
          </p:cNvSpPr>
          <p:nvPr/>
        </p:nvSpPr>
        <p:spPr>
          <a:xfrm>
            <a:off x="531914" y="334615"/>
            <a:ext cx="11524432" cy="1063487"/>
          </a:xfrm>
          <a:prstGeom prst="rect">
            <a:avLst/>
          </a:prstGeom>
        </p:spPr>
        <p:txBody>
          <a:bodyPr vert="horz" lIns="91409" tIns="45705" rIns="91409" bIns="45705"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panose="020B0502040204020203" pitchFamily="34" charset="0"/>
                <a:ea typeface="Segoe UI Light" panose="020B0502040204020203" pitchFamily="34" charset="0"/>
                <a:cs typeface="Segoe UI" panose="020B0502040204020203" pitchFamily="34" charset="0"/>
              </a:defRPr>
            </a:lvl1p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smtClean="0">
                <a:ea typeface="+mj-ea"/>
                <a:cs typeface="+mj-cs"/>
              </a:rPr>
              <a:t>Weak classifiers used by Viola and Jones</a:t>
            </a:r>
            <a:endParaRPr lang="en-GB" dirty="0">
              <a:ea typeface="+mj-ea"/>
              <a:cs typeface="+mj-cs"/>
            </a:endParaRPr>
          </a:p>
        </p:txBody>
      </p:sp>
    </p:spTree>
    <p:extLst>
      <p:ext uri="{BB962C8B-B14F-4D97-AF65-F5344CB8AC3E}">
        <p14:creationId xmlns:p14="http://schemas.microsoft.com/office/powerpoint/2010/main" val="15090312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Blurring/</a:t>
            </a:r>
            <a:r>
              <a:rPr lang="en-US" dirty="0" err="1" smtClean="0"/>
              <a:t>Denoising</a:t>
            </a:r>
            <a:endParaRPr lang="en-US" dirty="0"/>
          </a:p>
        </p:txBody>
      </p:sp>
    </p:spTree>
    <p:extLst>
      <p:ext uri="{BB962C8B-B14F-4D97-AF65-F5344CB8AC3E}">
        <p14:creationId xmlns:p14="http://schemas.microsoft.com/office/powerpoint/2010/main" val="32592560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sz="quarter" idx="10"/>
          </p:nvPr>
        </p:nvSpPr>
        <p:spPr>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latin typeface="Segoe UI"/>
                <a:cs typeface="Segoe UI"/>
              </a:rPr>
              <a:t>Subtract the white areas from the black ones</a:t>
            </a:r>
          </a:p>
        </p:txBody>
      </p:sp>
      <p:pic>
        <p:nvPicPr>
          <p:cNvPr id="26" name="Picture 25"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600452" y="3390356"/>
            <a:ext cx="1507595" cy="2118892"/>
          </a:xfrm>
          <a:prstGeom prst="rect">
            <a:avLst/>
          </a:prstGeom>
        </p:spPr>
      </p:pic>
      <p:sp>
        <p:nvSpPr>
          <p:cNvPr id="28" name="Rectangle 27"/>
          <p:cNvSpPr/>
          <p:nvPr/>
        </p:nvSpPr>
        <p:spPr>
          <a:xfrm>
            <a:off x="10041449" y="4199482"/>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 name="Rectangle 30"/>
          <p:cNvSpPr/>
          <p:nvPr/>
        </p:nvSpPr>
        <p:spPr>
          <a:xfrm>
            <a:off x="10041449" y="4199480"/>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8906927" y="2540000"/>
            <a:ext cx="2929475" cy="584776"/>
          </a:xfrm>
          <a:prstGeom prst="rect">
            <a:avLst/>
          </a:prstGeom>
          <a:noFill/>
        </p:spPr>
        <p:txBody>
          <a:bodyPr wrap="square" rtlCol="0">
            <a:spAutoFit/>
          </a:bodyPr>
          <a:lstStyle/>
          <a:p>
            <a:pPr algn="ctr"/>
            <a:r>
              <a:rPr lang="en-US" sz="3200" dirty="0"/>
              <a:t>Now it detects!</a:t>
            </a:r>
          </a:p>
        </p:txBody>
      </p:sp>
      <p:sp>
        <p:nvSpPr>
          <p:cNvPr id="2" name="Title 1"/>
          <p:cNvSpPr>
            <a:spLocks noGrp="1"/>
          </p:cNvSpPr>
          <p:nvPr>
            <p:ph type="title"/>
          </p:nvPr>
        </p:nvSpPr>
        <p:spPr/>
        <p:txBody>
          <a:bodyPr/>
          <a:lstStyle/>
          <a:p>
            <a:endParaRPr lang="en-US"/>
          </a:p>
        </p:txBody>
      </p:sp>
      <p:sp>
        <p:nvSpPr>
          <p:cNvPr id="10" name="Rectangle 1"/>
          <p:cNvSpPr txBox="1">
            <a:spLocks noChangeArrowheads="1"/>
          </p:cNvSpPr>
          <p:nvPr/>
        </p:nvSpPr>
        <p:spPr>
          <a:xfrm>
            <a:off x="531914" y="334615"/>
            <a:ext cx="11524432" cy="1063487"/>
          </a:xfrm>
          <a:prstGeom prst="rect">
            <a:avLst/>
          </a:prstGeom>
        </p:spPr>
        <p:txBody>
          <a:bodyPr vert="horz" lIns="91409" tIns="45705" rIns="91409" bIns="45705"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panose="020B0502040204020203" pitchFamily="34" charset="0"/>
                <a:ea typeface="Segoe UI Light" panose="020B0502040204020203" pitchFamily="34" charset="0"/>
                <a:cs typeface="Segoe UI" panose="020B0502040204020203" pitchFamily="34" charset="0"/>
              </a:defRPr>
            </a:lvl1p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smtClean="0">
                <a:ea typeface="+mj-ea"/>
                <a:cs typeface="+mj-cs"/>
              </a:rPr>
              <a:t>Weak classifiers used by Viola and Jones</a:t>
            </a:r>
            <a:endParaRPr lang="en-GB" dirty="0">
              <a:ea typeface="+mj-ea"/>
              <a:cs typeface="+mj-cs"/>
            </a:endParaRPr>
          </a:p>
        </p:txBody>
      </p:sp>
    </p:spTree>
    <p:extLst>
      <p:ext uri="{BB962C8B-B14F-4D97-AF65-F5344CB8AC3E}">
        <p14:creationId xmlns:p14="http://schemas.microsoft.com/office/powerpoint/2010/main" val="330740099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Sobel</a:t>
            </a:r>
            <a:r>
              <a:rPr lang="en-US" dirty="0" smtClean="0"/>
              <a:t> Edge Detector</a:t>
            </a:r>
            <a:endParaRPr lang="en-US" dirty="0"/>
          </a:p>
        </p:txBody>
      </p:sp>
      <p:sp>
        <p:nvSpPr>
          <p:cNvPr id="3" name="Content Placeholder 2"/>
          <p:cNvSpPr>
            <a:spLocks noGrp="1"/>
          </p:cNvSpPr>
          <p:nvPr>
            <p:ph idx="4294967295"/>
          </p:nvPr>
        </p:nvSpPr>
        <p:spPr>
          <a:xfrm>
            <a:off x="778934" y="1159935"/>
            <a:ext cx="10888133" cy="4525963"/>
          </a:xfrm>
          <a:prstGeom prst="rect">
            <a:avLst/>
          </a:prstGeom>
        </p:spPr>
        <p:txBody>
          <a:bodyPr/>
          <a:lstStyle/>
          <a:p>
            <a:r>
              <a:rPr lang="en-US" b="0" dirty="0" smtClean="0"/>
              <a:t>Slightly different than the Viola-Jones filter</a:t>
            </a:r>
            <a:endParaRPr lang="en-US" b="0" dirty="0"/>
          </a:p>
        </p:txBody>
      </p:sp>
      <p:pic>
        <p:nvPicPr>
          <p:cNvPr id="19" name="Picture 18" descr="Screen Shot 2016-07-12 at 11.38.33 PM.png"/>
          <p:cNvPicPr>
            <a:picLocks noChangeAspect="1"/>
          </p:cNvPicPr>
          <p:nvPr/>
        </p:nvPicPr>
        <p:blipFill rotWithShape="1">
          <a:blip r:embed="rId3">
            <a:grayscl/>
            <a:extLst>
              <a:ext uri="{BEBA8EAE-BF5A-486C-A8C5-ECC9F3942E4B}">
                <a14:imgProps xmlns:a14="http://schemas.microsoft.com/office/drawing/2010/main">
                  <a14:imgLayer r:embed="rId4">
                    <a14:imgEffect>
                      <a14:saturation sat="196000"/>
                    </a14:imgEffect>
                    <a14:imgEffect>
                      <a14:brightnessContrast bright="-2000"/>
                    </a14:imgEffect>
                  </a14:imgLayer>
                </a14:imgProps>
              </a:ext>
              <a:ext uri="{28A0092B-C50C-407E-A947-70E740481C1C}">
                <a14:useLocalDpi xmlns:a14="http://schemas.microsoft.com/office/drawing/2010/main" val="0"/>
              </a:ext>
            </a:extLst>
          </a:blip>
          <a:srcRect l="72020" t="21137" r="-675" b="49960"/>
          <a:stretch/>
        </p:blipFill>
        <p:spPr>
          <a:xfrm rot="16200000">
            <a:off x="1222380" y="1892112"/>
            <a:ext cx="4200712" cy="5460139"/>
          </a:xfrm>
          <a:prstGeom prst="rect">
            <a:avLst/>
          </a:prstGeom>
        </p:spPr>
      </p:pic>
      <p:grpSp>
        <p:nvGrpSpPr>
          <p:cNvPr id="16" name="Group 15"/>
          <p:cNvGrpSpPr/>
          <p:nvPr/>
        </p:nvGrpSpPr>
        <p:grpSpPr>
          <a:xfrm>
            <a:off x="7194550" y="3568700"/>
            <a:ext cx="882650" cy="934343"/>
            <a:chOff x="7194550" y="3568700"/>
            <a:chExt cx="882650" cy="632884"/>
          </a:xfrm>
        </p:grpSpPr>
        <p:sp>
          <p:nvSpPr>
            <p:cNvPr id="17" name="Rectangle 16"/>
            <p:cNvSpPr/>
            <p:nvPr/>
          </p:nvSpPr>
          <p:spPr>
            <a:xfrm>
              <a:off x="7486650" y="3788821"/>
              <a:ext cx="277283" cy="186279"/>
            </a:xfrm>
            <a:prstGeom prst="rect">
              <a:avLst/>
            </a:prstGeom>
            <a:solidFill>
              <a:schemeClr val="bg1"/>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8" name="Rectangle 17"/>
            <p:cNvSpPr/>
            <p:nvPr/>
          </p:nvSpPr>
          <p:spPr>
            <a:xfrm>
              <a:off x="7772400" y="3575050"/>
              <a:ext cx="291041" cy="213784"/>
            </a:xfrm>
            <a:prstGeom prst="rect">
              <a:avLst/>
            </a:prstGeom>
            <a:solidFill>
              <a:schemeClr val="tx1">
                <a:lumMod val="75000"/>
                <a:lumOff val="2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2" name="Rectangle 21"/>
            <p:cNvSpPr/>
            <p:nvPr/>
          </p:nvSpPr>
          <p:spPr>
            <a:xfrm>
              <a:off x="7204075" y="3579271"/>
              <a:ext cx="277283" cy="205329"/>
            </a:xfrm>
            <a:prstGeom prst="rect">
              <a:avLst/>
            </a:prstGeom>
            <a:solidFill>
              <a:schemeClr val="tx1">
                <a:lumMod val="85000"/>
                <a:lumOff val="15000"/>
              </a:schemeClr>
            </a:solidFill>
            <a:ln>
              <a:solidFill>
                <a:schemeClr val="tx1">
                  <a:lumMod val="85000"/>
                  <a:lumOff val="15000"/>
                </a:schemeClr>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3" name="Rectangle 22"/>
            <p:cNvSpPr/>
            <p:nvPr/>
          </p:nvSpPr>
          <p:spPr>
            <a:xfrm>
              <a:off x="7793567" y="3996268"/>
              <a:ext cx="277283" cy="198966"/>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4" name="Rectangle 23"/>
            <p:cNvSpPr/>
            <p:nvPr/>
          </p:nvSpPr>
          <p:spPr>
            <a:xfrm>
              <a:off x="7200900" y="4002618"/>
              <a:ext cx="277283" cy="198966"/>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5" name="Rectangle 24"/>
            <p:cNvSpPr/>
            <p:nvPr/>
          </p:nvSpPr>
          <p:spPr>
            <a:xfrm>
              <a:off x="7203017" y="3788835"/>
              <a:ext cx="858307" cy="208490"/>
            </a:xfrm>
            <a:prstGeom prst="rect">
              <a:avLst/>
            </a:prstGeom>
            <a:solidFill>
              <a:schemeClr val="bg1">
                <a:lumMod val="50000"/>
              </a:schemeClr>
            </a:solidFill>
            <a:ln>
              <a:solidFill>
                <a:schemeClr val="tx1">
                  <a:lumMod val="50000"/>
                  <a:lumOff val="50000"/>
                </a:schemeClr>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6" name="Rectangle 25"/>
            <p:cNvSpPr/>
            <p:nvPr/>
          </p:nvSpPr>
          <p:spPr>
            <a:xfrm>
              <a:off x="7194550" y="3568700"/>
              <a:ext cx="882650" cy="622300"/>
            </a:xfrm>
            <a:prstGeom prst="rect">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7" name="Rectangle 26"/>
            <p:cNvSpPr/>
            <p:nvPr/>
          </p:nvSpPr>
          <p:spPr>
            <a:xfrm>
              <a:off x="7489825" y="3572921"/>
              <a:ext cx="277283" cy="205329"/>
            </a:xfrm>
            <a:prstGeom prst="rect">
              <a:avLst/>
            </a:prstGeom>
            <a:solidFill>
              <a:schemeClr val="tx1"/>
            </a:solidFill>
            <a:ln>
              <a:solidFill>
                <a:schemeClr val="tx1">
                  <a:lumMod val="85000"/>
                  <a:lumOff val="15000"/>
                </a:schemeClr>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57963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Screen Shot 2016-07-12 at 11.38.33 PM.png"/>
          <p:cNvPicPr>
            <a:picLocks noChangeAspect="1"/>
          </p:cNvPicPr>
          <p:nvPr/>
        </p:nvPicPr>
        <p:blipFill rotWithShape="1">
          <a:blip r:embed="rId3">
            <a:grayscl/>
            <a:extLst>
              <a:ext uri="{BEBA8EAE-BF5A-486C-A8C5-ECC9F3942E4B}">
                <a14:imgProps xmlns:a14="http://schemas.microsoft.com/office/drawing/2010/main">
                  <a14:imgLayer r:embed="rId4">
                    <a14:imgEffect>
                      <a14:saturation sat="196000"/>
                    </a14:imgEffect>
                    <a14:imgEffect>
                      <a14:brightnessContrast bright="-2000"/>
                    </a14:imgEffect>
                  </a14:imgLayer>
                </a14:imgProps>
              </a:ext>
              <a:ext uri="{28A0092B-C50C-407E-A947-70E740481C1C}">
                <a14:useLocalDpi xmlns:a14="http://schemas.microsoft.com/office/drawing/2010/main" val="0"/>
              </a:ext>
            </a:extLst>
          </a:blip>
          <a:srcRect l="72020" t="21137" r="-675" b="49960"/>
          <a:stretch/>
        </p:blipFill>
        <p:spPr>
          <a:xfrm rot="16200000">
            <a:off x="4202647" y="1932151"/>
            <a:ext cx="4200712" cy="5460139"/>
          </a:xfrm>
          <a:prstGeom prst="rect">
            <a:avLst/>
          </a:prstGeom>
        </p:spPr>
      </p:pic>
      <p:sp>
        <p:nvSpPr>
          <p:cNvPr id="2" name="Title 1"/>
          <p:cNvSpPr>
            <a:spLocks noGrp="1"/>
          </p:cNvSpPr>
          <p:nvPr>
            <p:ph type="title"/>
          </p:nvPr>
        </p:nvSpPr>
        <p:spPr/>
        <p:txBody>
          <a:bodyPr/>
          <a:lstStyle/>
          <a:p>
            <a:r>
              <a:rPr lang="en-US" dirty="0" err="1" smtClean="0"/>
              <a:t>Sobel</a:t>
            </a:r>
            <a:r>
              <a:rPr lang="en-US" dirty="0" smtClean="0"/>
              <a:t> Edge Detector</a:t>
            </a:r>
            <a:endParaRPr lang="en-US" dirty="0"/>
          </a:p>
        </p:txBody>
      </p:sp>
      <p:sp>
        <p:nvSpPr>
          <p:cNvPr id="3" name="Content Placeholder 2"/>
          <p:cNvSpPr>
            <a:spLocks noGrp="1"/>
          </p:cNvSpPr>
          <p:nvPr>
            <p:ph idx="4294967295"/>
          </p:nvPr>
        </p:nvSpPr>
        <p:spPr>
          <a:xfrm>
            <a:off x="778934" y="1159935"/>
            <a:ext cx="10888133" cy="4525963"/>
          </a:xfrm>
          <a:prstGeom prst="rect">
            <a:avLst/>
          </a:prstGeom>
        </p:spPr>
        <p:txBody>
          <a:bodyPr/>
          <a:lstStyle/>
          <a:p>
            <a:r>
              <a:rPr lang="en-US" b="0" dirty="0" smtClean="0"/>
              <a:t>Slightly different than the Viola-Jones filter</a:t>
            </a:r>
            <a:endParaRPr lang="en-US" b="0" dirty="0"/>
          </a:p>
        </p:txBody>
      </p:sp>
      <p:grpSp>
        <p:nvGrpSpPr>
          <p:cNvPr id="13" name="Group 12"/>
          <p:cNvGrpSpPr/>
          <p:nvPr/>
        </p:nvGrpSpPr>
        <p:grpSpPr>
          <a:xfrm>
            <a:off x="6444125" y="4338451"/>
            <a:ext cx="882650" cy="934343"/>
            <a:chOff x="7194550" y="3568700"/>
            <a:chExt cx="882650" cy="632884"/>
          </a:xfrm>
        </p:grpSpPr>
        <p:sp>
          <p:nvSpPr>
            <p:cNvPr id="14" name="Rectangle 13"/>
            <p:cNvSpPr/>
            <p:nvPr/>
          </p:nvSpPr>
          <p:spPr>
            <a:xfrm>
              <a:off x="7486650" y="3788821"/>
              <a:ext cx="277283" cy="186279"/>
            </a:xfrm>
            <a:prstGeom prst="rect">
              <a:avLst/>
            </a:prstGeom>
            <a:solidFill>
              <a:schemeClr val="bg1"/>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5" name="Rectangle 14"/>
            <p:cNvSpPr/>
            <p:nvPr/>
          </p:nvSpPr>
          <p:spPr>
            <a:xfrm>
              <a:off x="7772400" y="3575050"/>
              <a:ext cx="291041" cy="213784"/>
            </a:xfrm>
            <a:prstGeom prst="rect">
              <a:avLst/>
            </a:prstGeom>
            <a:solidFill>
              <a:schemeClr val="tx1">
                <a:lumMod val="75000"/>
                <a:lumOff val="2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6" name="Rectangle 15"/>
            <p:cNvSpPr/>
            <p:nvPr/>
          </p:nvSpPr>
          <p:spPr>
            <a:xfrm>
              <a:off x="7204075" y="3579271"/>
              <a:ext cx="277283" cy="205329"/>
            </a:xfrm>
            <a:prstGeom prst="rect">
              <a:avLst/>
            </a:prstGeom>
            <a:solidFill>
              <a:schemeClr val="tx1">
                <a:lumMod val="85000"/>
                <a:lumOff val="15000"/>
              </a:schemeClr>
            </a:solidFill>
            <a:ln>
              <a:solidFill>
                <a:schemeClr val="tx1">
                  <a:lumMod val="85000"/>
                  <a:lumOff val="15000"/>
                </a:schemeClr>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7" name="Rectangle 16"/>
            <p:cNvSpPr/>
            <p:nvPr/>
          </p:nvSpPr>
          <p:spPr>
            <a:xfrm>
              <a:off x="7793567" y="3996268"/>
              <a:ext cx="277283" cy="198966"/>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8" name="Rectangle 17"/>
            <p:cNvSpPr/>
            <p:nvPr/>
          </p:nvSpPr>
          <p:spPr>
            <a:xfrm>
              <a:off x="7200900" y="4002618"/>
              <a:ext cx="277283" cy="198966"/>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0" name="Rectangle 19"/>
            <p:cNvSpPr/>
            <p:nvPr/>
          </p:nvSpPr>
          <p:spPr>
            <a:xfrm>
              <a:off x="7203017" y="3788835"/>
              <a:ext cx="858307" cy="208490"/>
            </a:xfrm>
            <a:prstGeom prst="rect">
              <a:avLst/>
            </a:prstGeom>
            <a:solidFill>
              <a:schemeClr val="bg1">
                <a:lumMod val="50000"/>
              </a:schemeClr>
            </a:solidFill>
            <a:ln>
              <a:solidFill>
                <a:schemeClr val="tx1">
                  <a:lumMod val="50000"/>
                  <a:lumOff val="50000"/>
                </a:schemeClr>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Rectangle 20"/>
            <p:cNvSpPr/>
            <p:nvPr/>
          </p:nvSpPr>
          <p:spPr>
            <a:xfrm>
              <a:off x="7194550" y="3568700"/>
              <a:ext cx="882650" cy="622300"/>
            </a:xfrm>
            <a:prstGeom prst="rect">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2" name="Rectangle 21"/>
            <p:cNvSpPr/>
            <p:nvPr/>
          </p:nvSpPr>
          <p:spPr>
            <a:xfrm>
              <a:off x="7489825" y="3572921"/>
              <a:ext cx="277283" cy="205329"/>
            </a:xfrm>
            <a:prstGeom prst="rect">
              <a:avLst/>
            </a:prstGeom>
            <a:solidFill>
              <a:schemeClr val="tx1"/>
            </a:solidFill>
            <a:ln>
              <a:solidFill>
                <a:schemeClr val="tx1">
                  <a:lumMod val="85000"/>
                  <a:lumOff val="15000"/>
                </a:schemeClr>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5856243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creen Shot 2016-07-12 at 11.38.33 PM.png"/>
          <p:cNvPicPr>
            <a:picLocks noChangeAspect="1"/>
          </p:cNvPicPr>
          <p:nvPr/>
        </p:nvPicPr>
        <p:blipFill rotWithShape="1">
          <a:blip r:embed="rId3">
            <a:grayscl/>
            <a:extLst>
              <a:ext uri="{BEBA8EAE-BF5A-486C-A8C5-ECC9F3942E4B}">
                <a14:imgProps xmlns:a14="http://schemas.microsoft.com/office/drawing/2010/main">
                  <a14:imgLayer r:embed="rId4">
                    <a14:imgEffect>
                      <a14:saturation sat="196000"/>
                    </a14:imgEffect>
                    <a14:imgEffect>
                      <a14:brightnessContrast bright="-2000"/>
                    </a14:imgEffect>
                  </a14:imgLayer>
                </a14:imgProps>
              </a:ext>
              <a:ext uri="{28A0092B-C50C-407E-A947-70E740481C1C}">
                <a14:useLocalDpi xmlns:a14="http://schemas.microsoft.com/office/drawing/2010/main" val="0"/>
              </a:ext>
            </a:extLst>
          </a:blip>
          <a:srcRect l="72020" t="21137" r="-675" b="49960"/>
          <a:stretch/>
        </p:blipFill>
        <p:spPr>
          <a:xfrm rot="16200000">
            <a:off x="4202647" y="1932151"/>
            <a:ext cx="4200712" cy="5460139"/>
          </a:xfrm>
          <a:prstGeom prst="rect">
            <a:avLst/>
          </a:prstGeom>
        </p:spPr>
      </p:pic>
      <p:sp>
        <p:nvSpPr>
          <p:cNvPr id="2" name="Title 1"/>
          <p:cNvSpPr>
            <a:spLocks noGrp="1"/>
          </p:cNvSpPr>
          <p:nvPr>
            <p:ph type="title"/>
          </p:nvPr>
        </p:nvSpPr>
        <p:spPr/>
        <p:txBody>
          <a:bodyPr/>
          <a:lstStyle/>
          <a:p>
            <a:r>
              <a:rPr lang="en-US" dirty="0" err="1" smtClean="0"/>
              <a:t>Sobel</a:t>
            </a:r>
            <a:r>
              <a:rPr lang="en-US" dirty="0" smtClean="0"/>
              <a:t> Edge Detector</a:t>
            </a:r>
            <a:endParaRPr lang="en-US" dirty="0"/>
          </a:p>
        </p:txBody>
      </p:sp>
      <p:sp>
        <p:nvSpPr>
          <p:cNvPr id="3" name="Content Placeholder 2"/>
          <p:cNvSpPr>
            <a:spLocks noGrp="1"/>
          </p:cNvSpPr>
          <p:nvPr>
            <p:ph idx="4294967295"/>
          </p:nvPr>
        </p:nvSpPr>
        <p:spPr>
          <a:xfrm>
            <a:off x="778934" y="1159935"/>
            <a:ext cx="10888133" cy="4525963"/>
          </a:xfrm>
          <a:prstGeom prst="rect">
            <a:avLst/>
          </a:prstGeom>
        </p:spPr>
        <p:txBody>
          <a:bodyPr/>
          <a:lstStyle/>
          <a:p>
            <a:r>
              <a:rPr lang="en-US" b="0" dirty="0" smtClean="0"/>
              <a:t>Slightly different than the Viola-Jones filter</a:t>
            </a:r>
            <a:endParaRPr lang="en-US" b="0" dirty="0"/>
          </a:p>
        </p:txBody>
      </p:sp>
      <p:grpSp>
        <p:nvGrpSpPr>
          <p:cNvPr id="13" name="Group 12"/>
          <p:cNvGrpSpPr/>
          <p:nvPr/>
        </p:nvGrpSpPr>
        <p:grpSpPr>
          <a:xfrm>
            <a:off x="7194550" y="3568700"/>
            <a:ext cx="882650" cy="934343"/>
            <a:chOff x="7194550" y="3568700"/>
            <a:chExt cx="882650" cy="632884"/>
          </a:xfrm>
        </p:grpSpPr>
        <p:sp>
          <p:nvSpPr>
            <p:cNvPr id="14" name="Rectangle 13"/>
            <p:cNvSpPr/>
            <p:nvPr/>
          </p:nvSpPr>
          <p:spPr>
            <a:xfrm>
              <a:off x="7486650" y="3788821"/>
              <a:ext cx="277283" cy="186279"/>
            </a:xfrm>
            <a:prstGeom prst="rect">
              <a:avLst/>
            </a:prstGeom>
            <a:solidFill>
              <a:schemeClr val="bg1"/>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5" name="Rectangle 14"/>
            <p:cNvSpPr/>
            <p:nvPr/>
          </p:nvSpPr>
          <p:spPr>
            <a:xfrm>
              <a:off x="7772400" y="3575050"/>
              <a:ext cx="291041" cy="213784"/>
            </a:xfrm>
            <a:prstGeom prst="rect">
              <a:avLst/>
            </a:prstGeom>
            <a:solidFill>
              <a:schemeClr val="tx1">
                <a:lumMod val="75000"/>
                <a:lumOff val="2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6" name="Rectangle 15"/>
            <p:cNvSpPr/>
            <p:nvPr/>
          </p:nvSpPr>
          <p:spPr>
            <a:xfrm>
              <a:off x="7204075" y="3579271"/>
              <a:ext cx="277283" cy="205329"/>
            </a:xfrm>
            <a:prstGeom prst="rect">
              <a:avLst/>
            </a:prstGeom>
            <a:solidFill>
              <a:schemeClr val="tx1">
                <a:lumMod val="85000"/>
                <a:lumOff val="15000"/>
              </a:schemeClr>
            </a:solidFill>
            <a:ln>
              <a:solidFill>
                <a:schemeClr val="tx1">
                  <a:lumMod val="85000"/>
                  <a:lumOff val="15000"/>
                </a:schemeClr>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7" name="Rectangle 16"/>
            <p:cNvSpPr/>
            <p:nvPr/>
          </p:nvSpPr>
          <p:spPr>
            <a:xfrm>
              <a:off x="7793567" y="3996268"/>
              <a:ext cx="277283" cy="198966"/>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8" name="Rectangle 17"/>
            <p:cNvSpPr/>
            <p:nvPr/>
          </p:nvSpPr>
          <p:spPr>
            <a:xfrm>
              <a:off x="7200900" y="4002618"/>
              <a:ext cx="277283" cy="198966"/>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0" name="Rectangle 19"/>
            <p:cNvSpPr/>
            <p:nvPr/>
          </p:nvSpPr>
          <p:spPr>
            <a:xfrm>
              <a:off x="7203017" y="3788835"/>
              <a:ext cx="858307" cy="208490"/>
            </a:xfrm>
            <a:prstGeom prst="rect">
              <a:avLst/>
            </a:prstGeom>
            <a:solidFill>
              <a:schemeClr val="bg1">
                <a:lumMod val="50000"/>
              </a:schemeClr>
            </a:solidFill>
            <a:ln>
              <a:solidFill>
                <a:schemeClr val="tx1">
                  <a:lumMod val="50000"/>
                  <a:lumOff val="50000"/>
                </a:schemeClr>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Rectangle 20"/>
            <p:cNvSpPr/>
            <p:nvPr/>
          </p:nvSpPr>
          <p:spPr>
            <a:xfrm>
              <a:off x="7194550" y="3568700"/>
              <a:ext cx="882650" cy="622300"/>
            </a:xfrm>
            <a:prstGeom prst="rect">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2" name="Rectangle 21"/>
            <p:cNvSpPr/>
            <p:nvPr/>
          </p:nvSpPr>
          <p:spPr>
            <a:xfrm>
              <a:off x="7489825" y="3572921"/>
              <a:ext cx="277283" cy="205329"/>
            </a:xfrm>
            <a:prstGeom prst="rect">
              <a:avLst/>
            </a:prstGeom>
            <a:solidFill>
              <a:schemeClr val="tx1"/>
            </a:solidFill>
            <a:ln>
              <a:solidFill>
                <a:schemeClr val="tx1">
                  <a:lumMod val="85000"/>
                  <a:lumOff val="15000"/>
                </a:schemeClr>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2692519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Sobel</a:t>
            </a:r>
            <a:r>
              <a:rPr lang="en-US" dirty="0" smtClean="0"/>
              <a:t> Edge Detector</a:t>
            </a:r>
            <a:endParaRPr lang="en-US" dirty="0"/>
          </a:p>
        </p:txBody>
      </p:sp>
      <p:graphicFrame>
        <p:nvGraphicFramePr>
          <p:cNvPr id="17" name="Object 16"/>
          <p:cNvGraphicFramePr>
            <a:graphicFrameLocks noChangeAspect="1"/>
          </p:cNvGraphicFramePr>
          <p:nvPr>
            <p:extLst>
              <p:ext uri="{D42A27DB-BD31-4B8C-83A1-F6EECF244321}">
                <p14:modId xmlns:p14="http://schemas.microsoft.com/office/powerpoint/2010/main" val="502350676"/>
              </p:ext>
            </p:extLst>
          </p:nvPr>
        </p:nvGraphicFramePr>
        <p:xfrm>
          <a:off x="5316508" y="3594488"/>
          <a:ext cx="1418075" cy="929083"/>
        </p:xfrm>
        <a:graphic>
          <a:graphicData uri="http://schemas.openxmlformats.org/presentationml/2006/ole">
            <mc:AlternateContent xmlns:mc="http://schemas.openxmlformats.org/markup-compatibility/2006">
              <mc:Choice xmlns:v="urn:schemas-microsoft-com:vml" Requires="v">
                <p:oleObj spid="_x0000_s766088" name="Equation" r:id="rId4" imgW="1104900" imgH="723900" progId="Equation.DSMT4">
                  <p:embed/>
                </p:oleObj>
              </mc:Choice>
              <mc:Fallback>
                <p:oleObj name="Equation" r:id="rId4" imgW="1104900" imgH="723900" progId="Equation.DSMT4">
                  <p:embed/>
                  <p:pic>
                    <p:nvPicPr>
                      <p:cNvPr id="0" name=""/>
                      <p:cNvPicPr/>
                      <p:nvPr/>
                    </p:nvPicPr>
                    <p:blipFill>
                      <a:blip r:embed="rId5"/>
                      <a:stretch>
                        <a:fillRect/>
                      </a:stretch>
                    </p:blipFill>
                    <p:spPr>
                      <a:xfrm>
                        <a:off x="5316508" y="3594488"/>
                        <a:ext cx="1418075" cy="929083"/>
                      </a:xfrm>
                      <a:prstGeom prst="rect">
                        <a:avLst/>
                      </a:prstGeom>
                    </p:spPr>
                  </p:pic>
                </p:oleObj>
              </mc:Fallback>
            </mc:AlternateContent>
          </a:graphicData>
        </a:graphic>
      </p:graphicFrame>
      <p:grpSp>
        <p:nvGrpSpPr>
          <p:cNvPr id="13" name="Group 12"/>
          <p:cNvGrpSpPr/>
          <p:nvPr/>
        </p:nvGrpSpPr>
        <p:grpSpPr>
          <a:xfrm>
            <a:off x="7194550" y="3568700"/>
            <a:ext cx="882650" cy="934343"/>
            <a:chOff x="7194550" y="3568700"/>
            <a:chExt cx="882650" cy="632884"/>
          </a:xfrm>
        </p:grpSpPr>
        <p:sp>
          <p:nvSpPr>
            <p:cNvPr id="14" name="Rectangle 13"/>
            <p:cNvSpPr/>
            <p:nvPr/>
          </p:nvSpPr>
          <p:spPr>
            <a:xfrm>
              <a:off x="7486650" y="3788821"/>
              <a:ext cx="277283" cy="186279"/>
            </a:xfrm>
            <a:prstGeom prst="rect">
              <a:avLst/>
            </a:prstGeom>
            <a:solidFill>
              <a:schemeClr val="bg1"/>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5" name="Rectangle 14"/>
            <p:cNvSpPr/>
            <p:nvPr/>
          </p:nvSpPr>
          <p:spPr>
            <a:xfrm>
              <a:off x="7772400" y="3575050"/>
              <a:ext cx="291041" cy="213784"/>
            </a:xfrm>
            <a:prstGeom prst="rect">
              <a:avLst/>
            </a:prstGeom>
            <a:solidFill>
              <a:schemeClr val="tx1">
                <a:lumMod val="75000"/>
                <a:lumOff val="2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6" name="Rectangle 15"/>
            <p:cNvSpPr/>
            <p:nvPr/>
          </p:nvSpPr>
          <p:spPr>
            <a:xfrm>
              <a:off x="7204075" y="3579271"/>
              <a:ext cx="277283" cy="205329"/>
            </a:xfrm>
            <a:prstGeom prst="rect">
              <a:avLst/>
            </a:prstGeom>
            <a:solidFill>
              <a:schemeClr val="tx1">
                <a:lumMod val="85000"/>
                <a:lumOff val="15000"/>
              </a:schemeClr>
            </a:solidFill>
            <a:ln>
              <a:solidFill>
                <a:schemeClr val="tx1">
                  <a:lumMod val="85000"/>
                  <a:lumOff val="15000"/>
                </a:schemeClr>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8" name="Rectangle 17"/>
            <p:cNvSpPr/>
            <p:nvPr/>
          </p:nvSpPr>
          <p:spPr>
            <a:xfrm>
              <a:off x="7793567" y="3996268"/>
              <a:ext cx="277283" cy="198966"/>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9" name="Rectangle 18"/>
            <p:cNvSpPr/>
            <p:nvPr/>
          </p:nvSpPr>
          <p:spPr>
            <a:xfrm>
              <a:off x="7200900" y="4002618"/>
              <a:ext cx="277283" cy="198966"/>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0" name="Rectangle 19"/>
            <p:cNvSpPr/>
            <p:nvPr/>
          </p:nvSpPr>
          <p:spPr>
            <a:xfrm>
              <a:off x="7203017" y="3788835"/>
              <a:ext cx="858307" cy="208490"/>
            </a:xfrm>
            <a:prstGeom prst="rect">
              <a:avLst/>
            </a:prstGeom>
            <a:solidFill>
              <a:schemeClr val="bg1">
                <a:lumMod val="50000"/>
              </a:schemeClr>
            </a:solidFill>
            <a:ln>
              <a:solidFill>
                <a:schemeClr val="tx1">
                  <a:lumMod val="50000"/>
                  <a:lumOff val="50000"/>
                </a:schemeClr>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Rectangle 20"/>
            <p:cNvSpPr/>
            <p:nvPr/>
          </p:nvSpPr>
          <p:spPr>
            <a:xfrm>
              <a:off x="7194550" y="3568700"/>
              <a:ext cx="882650" cy="622300"/>
            </a:xfrm>
            <a:prstGeom prst="rect">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2" name="Rectangle 21"/>
            <p:cNvSpPr/>
            <p:nvPr/>
          </p:nvSpPr>
          <p:spPr>
            <a:xfrm>
              <a:off x="7489825" y="3572921"/>
              <a:ext cx="277283" cy="205329"/>
            </a:xfrm>
            <a:prstGeom prst="rect">
              <a:avLst/>
            </a:prstGeom>
            <a:solidFill>
              <a:schemeClr val="tx1"/>
            </a:solidFill>
            <a:ln>
              <a:solidFill>
                <a:schemeClr val="tx1">
                  <a:lumMod val="85000"/>
                  <a:lumOff val="15000"/>
                </a:schemeClr>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473369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Sobel</a:t>
            </a:r>
            <a:r>
              <a:rPr lang="en-US" dirty="0" smtClean="0"/>
              <a:t> Edge Detector</a:t>
            </a:r>
            <a:endParaRPr lang="en-US" dirty="0"/>
          </a:p>
        </p:txBody>
      </p:sp>
      <p:graphicFrame>
        <p:nvGraphicFramePr>
          <p:cNvPr id="17" name="Object 16"/>
          <p:cNvGraphicFramePr>
            <a:graphicFrameLocks noChangeAspect="1"/>
          </p:cNvGraphicFramePr>
          <p:nvPr>
            <p:extLst>
              <p:ext uri="{D42A27DB-BD31-4B8C-83A1-F6EECF244321}">
                <p14:modId xmlns:p14="http://schemas.microsoft.com/office/powerpoint/2010/main" val="4093716981"/>
              </p:ext>
            </p:extLst>
          </p:nvPr>
        </p:nvGraphicFramePr>
        <p:xfrm>
          <a:off x="1754188" y="2725738"/>
          <a:ext cx="4675187" cy="2201862"/>
        </p:xfrm>
        <a:graphic>
          <a:graphicData uri="http://schemas.openxmlformats.org/presentationml/2006/ole">
            <mc:AlternateContent xmlns:mc="http://schemas.openxmlformats.org/markup-compatibility/2006">
              <mc:Choice xmlns:v="urn:schemas-microsoft-com:vml" Requires="v">
                <p:oleObj spid="_x0000_s761993" name="Equation" r:id="rId4" imgW="1536700" imgH="723900" progId="Equation.DSMT4">
                  <p:embed/>
                </p:oleObj>
              </mc:Choice>
              <mc:Fallback>
                <p:oleObj name="Equation" r:id="rId4" imgW="1536700" imgH="723900" progId="Equation.DSMT4">
                  <p:embed/>
                  <p:pic>
                    <p:nvPicPr>
                      <p:cNvPr id="0" name=""/>
                      <p:cNvPicPr/>
                      <p:nvPr/>
                    </p:nvPicPr>
                    <p:blipFill>
                      <a:blip r:embed="rId5"/>
                      <a:stretch>
                        <a:fillRect/>
                      </a:stretch>
                    </p:blipFill>
                    <p:spPr>
                      <a:xfrm>
                        <a:off x="1754188" y="2725738"/>
                        <a:ext cx="4675187" cy="2201862"/>
                      </a:xfrm>
                      <a:prstGeom prst="rect">
                        <a:avLst/>
                      </a:prstGeom>
                    </p:spPr>
                  </p:pic>
                </p:oleObj>
              </mc:Fallback>
            </mc:AlternateContent>
          </a:graphicData>
        </a:graphic>
      </p:graphicFrame>
      <p:grpSp>
        <p:nvGrpSpPr>
          <p:cNvPr id="4" name="Group 3"/>
          <p:cNvGrpSpPr/>
          <p:nvPr/>
        </p:nvGrpSpPr>
        <p:grpSpPr>
          <a:xfrm>
            <a:off x="7194550" y="3568700"/>
            <a:ext cx="882650" cy="934343"/>
            <a:chOff x="7194550" y="3568700"/>
            <a:chExt cx="882650" cy="632884"/>
          </a:xfrm>
        </p:grpSpPr>
        <p:sp>
          <p:nvSpPr>
            <p:cNvPr id="38" name="Rectangle 37"/>
            <p:cNvSpPr/>
            <p:nvPr/>
          </p:nvSpPr>
          <p:spPr>
            <a:xfrm>
              <a:off x="7486650" y="3788821"/>
              <a:ext cx="277283" cy="186279"/>
            </a:xfrm>
            <a:prstGeom prst="rect">
              <a:avLst/>
            </a:prstGeom>
            <a:solidFill>
              <a:schemeClr val="bg1"/>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9" name="Rectangle 38"/>
            <p:cNvSpPr/>
            <p:nvPr/>
          </p:nvSpPr>
          <p:spPr>
            <a:xfrm>
              <a:off x="7772400" y="3575050"/>
              <a:ext cx="291041" cy="213784"/>
            </a:xfrm>
            <a:prstGeom prst="rect">
              <a:avLst/>
            </a:prstGeom>
            <a:solidFill>
              <a:schemeClr val="tx1">
                <a:lumMod val="75000"/>
                <a:lumOff val="2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0" name="Rectangle 39"/>
            <p:cNvSpPr/>
            <p:nvPr/>
          </p:nvSpPr>
          <p:spPr>
            <a:xfrm>
              <a:off x="7204075" y="3579271"/>
              <a:ext cx="277283" cy="205329"/>
            </a:xfrm>
            <a:prstGeom prst="rect">
              <a:avLst/>
            </a:prstGeom>
            <a:solidFill>
              <a:schemeClr val="tx1">
                <a:lumMod val="85000"/>
                <a:lumOff val="15000"/>
              </a:schemeClr>
            </a:solidFill>
            <a:ln>
              <a:solidFill>
                <a:schemeClr val="tx1">
                  <a:lumMod val="85000"/>
                  <a:lumOff val="15000"/>
                </a:schemeClr>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1" name="Rectangle 40"/>
            <p:cNvSpPr/>
            <p:nvPr/>
          </p:nvSpPr>
          <p:spPr>
            <a:xfrm>
              <a:off x="7793567" y="3996268"/>
              <a:ext cx="277283" cy="198966"/>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2" name="Rectangle 41"/>
            <p:cNvSpPr/>
            <p:nvPr/>
          </p:nvSpPr>
          <p:spPr>
            <a:xfrm>
              <a:off x="7200900" y="4002618"/>
              <a:ext cx="277283" cy="198966"/>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3" name="Rectangle 42"/>
            <p:cNvSpPr/>
            <p:nvPr/>
          </p:nvSpPr>
          <p:spPr>
            <a:xfrm>
              <a:off x="7203017" y="3788835"/>
              <a:ext cx="858307" cy="208490"/>
            </a:xfrm>
            <a:prstGeom prst="rect">
              <a:avLst/>
            </a:prstGeom>
            <a:solidFill>
              <a:schemeClr val="bg1">
                <a:lumMod val="50000"/>
              </a:schemeClr>
            </a:solidFill>
            <a:ln>
              <a:solidFill>
                <a:schemeClr val="tx1">
                  <a:lumMod val="50000"/>
                  <a:lumOff val="50000"/>
                </a:schemeClr>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4" name="Rectangle 43"/>
            <p:cNvSpPr/>
            <p:nvPr/>
          </p:nvSpPr>
          <p:spPr>
            <a:xfrm>
              <a:off x="7194550" y="3568700"/>
              <a:ext cx="882650" cy="622300"/>
            </a:xfrm>
            <a:prstGeom prst="rect">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5" name="Rectangle 44"/>
            <p:cNvSpPr/>
            <p:nvPr/>
          </p:nvSpPr>
          <p:spPr>
            <a:xfrm>
              <a:off x="7489825" y="3572921"/>
              <a:ext cx="277283" cy="205329"/>
            </a:xfrm>
            <a:prstGeom prst="rect">
              <a:avLst/>
            </a:prstGeom>
            <a:solidFill>
              <a:schemeClr val="tx1"/>
            </a:solidFill>
            <a:ln>
              <a:solidFill>
                <a:schemeClr val="tx1">
                  <a:lumMod val="85000"/>
                  <a:lumOff val="15000"/>
                </a:schemeClr>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518470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Sobel</a:t>
            </a:r>
            <a:r>
              <a:rPr lang="en-US" dirty="0" smtClean="0"/>
              <a:t> Edge Detector</a:t>
            </a:r>
            <a:endParaRPr lang="en-US" dirty="0"/>
          </a:p>
        </p:txBody>
      </p:sp>
      <p:graphicFrame>
        <p:nvGraphicFramePr>
          <p:cNvPr id="17" name="Object 16"/>
          <p:cNvGraphicFramePr>
            <a:graphicFrameLocks noChangeAspect="1"/>
          </p:cNvGraphicFramePr>
          <p:nvPr>
            <p:extLst>
              <p:ext uri="{D42A27DB-BD31-4B8C-83A1-F6EECF244321}">
                <p14:modId xmlns:p14="http://schemas.microsoft.com/office/powerpoint/2010/main" val="2818874461"/>
              </p:ext>
            </p:extLst>
          </p:nvPr>
        </p:nvGraphicFramePr>
        <p:xfrm>
          <a:off x="1909763" y="2725738"/>
          <a:ext cx="4364037" cy="2201862"/>
        </p:xfrm>
        <a:graphic>
          <a:graphicData uri="http://schemas.openxmlformats.org/presentationml/2006/ole">
            <mc:AlternateContent xmlns:mc="http://schemas.openxmlformats.org/markup-compatibility/2006">
              <mc:Choice xmlns:v="urn:schemas-microsoft-com:vml" Requires="v">
                <p:oleObj spid="_x0000_s764040" name="Equation" r:id="rId4" imgW="1435100" imgH="723900" progId="Equation.DSMT4">
                  <p:embed/>
                </p:oleObj>
              </mc:Choice>
              <mc:Fallback>
                <p:oleObj name="Equation" r:id="rId4" imgW="1435100" imgH="723900" progId="Equation.DSMT4">
                  <p:embed/>
                  <p:pic>
                    <p:nvPicPr>
                      <p:cNvPr id="0" name=""/>
                      <p:cNvPicPr/>
                      <p:nvPr/>
                    </p:nvPicPr>
                    <p:blipFill>
                      <a:blip r:embed="rId5"/>
                      <a:stretch>
                        <a:fillRect/>
                      </a:stretch>
                    </p:blipFill>
                    <p:spPr>
                      <a:xfrm>
                        <a:off x="1909763" y="2725738"/>
                        <a:ext cx="4364037" cy="2201862"/>
                      </a:xfrm>
                      <a:prstGeom prst="rect">
                        <a:avLst/>
                      </a:prstGeom>
                    </p:spPr>
                  </p:pic>
                </p:oleObj>
              </mc:Fallback>
            </mc:AlternateContent>
          </a:graphicData>
        </a:graphic>
      </p:graphicFrame>
      <p:grpSp>
        <p:nvGrpSpPr>
          <p:cNvPr id="4" name="Group 3"/>
          <p:cNvGrpSpPr/>
          <p:nvPr/>
        </p:nvGrpSpPr>
        <p:grpSpPr>
          <a:xfrm rot="5400000">
            <a:off x="7374591" y="3388659"/>
            <a:ext cx="882650" cy="992966"/>
            <a:chOff x="7194550" y="3568700"/>
            <a:chExt cx="882650" cy="632884"/>
          </a:xfrm>
        </p:grpSpPr>
        <p:sp>
          <p:nvSpPr>
            <p:cNvPr id="16" name="Rectangle 15"/>
            <p:cNvSpPr/>
            <p:nvPr/>
          </p:nvSpPr>
          <p:spPr>
            <a:xfrm>
              <a:off x="7486650" y="3788821"/>
              <a:ext cx="277283" cy="186279"/>
            </a:xfrm>
            <a:prstGeom prst="rect">
              <a:avLst/>
            </a:prstGeom>
            <a:solidFill>
              <a:schemeClr val="bg1"/>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8" name="Rectangle 17"/>
            <p:cNvSpPr/>
            <p:nvPr/>
          </p:nvSpPr>
          <p:spPr>
            <a:xfrm>
              <a:off x="7772400" y="3575050"/>
              <a:ext cx="291041" cy="213784"/>
            </a:xfrm>
            <a:prstGeom prst="rect">
              <a:avLst/>
            </a:prstGeom>
            <a:solidFill>
              <a:schemeClr val="tx1">
                <a:lumMod val="75000"/>
                <a:lumOff val="2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9" name="Rectangle 18"/>
            <p:cNvSpPr/>
            <p:nvPr/>
          </p:nvSpPr>
          <p:spPr>
            <a:xfrm>
              <a:off x="7204075" y="3579271"/>
              <a:ext cx="277283" cy="205329"/>
            </a:xfrm>
            <a:prstGeom prst="rect">
              <a:avLst/>
            </a:prstGeom>
            <a:solidFill>
              <a:schemeClr val="tx1">
                <a:lumMod val="85000"/>
                <a:lumOff val="15000"/>
              </a:schemeClr>
            </a:solidFill>
            <a:ln>
              <a:solidFill>
                <a:schemeClr val="tx1">
                  <a:lumMod val="85000"/>
                  <a:lumOff val="15000"/>
                </a:schemeClr>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0" name="Rectangle 19"/>
            <p:cNvSpPr/>
            <p:nvPr/>
          </p:nvSpPr>
          <p:spPr>
            <a:xfrm>
              <a:off x="7793567" y="3996268"/>
              <a:ext cx="277283" cy="198966"/>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Rectangle 20"/>
            <p:cNvSpPr/>
            <p:nvPr/>
          </p:nvSpPr>
          <p:spPr>
            <a:xfrm>
              <a:off x="7200900" y="4002618"/>
              <a:ext cx="277283" cy="198966"/>
            </a:xfrm>
            <a:prstGeom prst="rect">
              <a:avLst/>
            </a:prstGeom>
            <a:solidFill>
              <a:schemeClr val="bg1">
                <a:lumMod val="85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2" name="Rectangle 21"/>
            <p:cNvSpPr/>
            <p:nvPr/>
          </p:nvSpPr>
          <p:spPr>
            <a:xfrm>
              <a:off x="7203017" y="3788835"/>
              <a:ext cx="858307" cy="208490"/>
            </a:xfrm>
            <a:prstGeom prst="rect">
              <a:avLst/>
            </a:prstGeom>
            <a:solidFill>
              <a:schemeClr val="bg1">
                <a:lumMod val="50000"/>
              </a:schemeClr>
            </a:solidFill>
            <a:ln>
              <a:solidFill>
                <a:schemeClr val="tx1">
                  <a:lumMod val="50000"/>
                  <a:lumOff val="50000"/>
                </a:schemeClr>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3" name="Rectangle 22"/>
            <p:cNvSpPr/>
            <p:nvPr/>
          </p:nvSpPr>
          <p:spPr>
            <a:xfrm>
              <a:off x="7194550" y="3568700"/>
              <a:ext cx="882650" cy="622300"/>
            </a:xfrm>
            <a:prstGeom prst="rect">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4" name="Rectangle 23"/>
            <p:cNvSpPr/>
            <p:nvPr/>
          </p:nvSpPr>
          <p:spPr>
            <a:xfrm>
              <a:off x="7489825" y="3572921"/>
              <a:ext cx="277283" cy="205329"/>
            </a:xfrm>
            <a:prstGeom prst="rect">
              <a:avLst/>
            </a:prstGeom>
            <a:solidFill>
              <a:schemeClr val="tx1"/>
            </a:solidFill>
            <a:ln>
              <a:solidFill>
                <a:schemeClr val="tx1">
                  <a:lumMod val="85000"/>
                  <a:lumOff val="15000"/>
                </a:schemeClr>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4864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Sobel</a:t>
            </a:r>
            <a:r>
              <a:rPr lang="en-US" dirty="0" smtClean="0"/>
              <a:t> Edge Detector</a:t>
            </a:r>
            <a:endParaRPr lang="en-US" dirty="0"/>
          </a:p>
        </p:txBody>
      </p:sp>
      <p:graphicFrame>
        <p:nvGraphicFramePr>
          <p:cNvPr id="17" name="Object 16"/>
          <p:cNvGraphicFramePr>
            <a:graphicFrameLocks noChangeAspect="1"/>
          </p:cNvGraphicFramePr>
          <p:nvPr>
            <p:extLst>
              <p:ext uri="{D42A27DB-BD31-4B8C-83A1-F6EECF244321}">
                <p14:modId xmlns:p14="http://schemas.microsoft.com/office/powerpoint/2010/main" val="2995868943"/>
              </p:ext>
            </p:extLst>
          </p:nvPr>
        </p:nvGraphicFramePr>
        <p:xfrm>
          <a:off x="1890521" y="2725738"/>
          <a:ext cx="4362450" cy="2201862"/>
        </p:xfrm>
        <a:graphic>
          <a:graphicData uri="http://schemas.openxmlformats.org/presentationml/2006/ole">
            <mc:AlternateContent xmlns:mc="http://schemas.openxmlformats.org/markup-compatibility/2006">
              <mc:Choice xmlns:v="urn:schemas-microsoft-com:vml" Requires="v">
                <p:oleObj spid="_x0000_s763141" name="Equation" r:id="rId4" imgW="1435100" imgH="723900" progId="Equation.DSMT4">
                  <p:embed/>
                </p:oleObj>
              </mc:Choice>
              <mc:Fallback>
                <p:oleObj name="Equation" r:id="rId4" imgW="1435100" imgH="723900" progId="Equation.DSMT4">
                  <p:embed/>
                  <p:pic>
                    <p:nvPicPr>
                      <p:cNvPr id="0" name=""/>
                      <p:cNvPicPr/>
                      <p:nvPr/>
                    </p:nvPicPr>
                    <p:blipFill>
                      <a:blip r:embed="rId5"/>
                      <a:stretch>
                        <a:fillRect/>
                      </a:stretch>
                    </p:blipFill>
                    <p:spPr>
                      <a:xfrm>
                        <a:off x="1890521" y="2725738"/>
                        <a:ext cx="4362450" cy="2201862"/>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844794804"/>
              </p:ext>
            </p:extLst>
          </p:nvPr>
        </p:nvGraphicFramePr>
        <p:xfrm>
          <a:off x="6145213" y="2776538"/>
          <a:ext cx="4594225" cy="2201862"/>
        </p:xfrm>
        <a:graphic>
          <a:graphicData uri="http://schemas.openxmlformats.org/presentationml/2006/ole">
            <mc:AlternateContent xmlns:mc="http://schemas.openxmlformats.org/markup-compatibility/2006">
              <mc:Choice xmlns:v="urn:schemas-microsoft-com:vml" Requires="v">
                <p:oleObj spid="_x0000_s763142" name="Equation" r:id="rId6" imgW="1511300" imgH="723900" progId="Equation.DSMT4">
                  <p:embed/>
                </p:oleObj>
              </mc:Choice>
              <mc:Fallback>
                <p:oleObj name="Equation" r:id="rId6" imgW="1511300" imgH="723900" progId="Equation.DSMT4">
                  <p:embed/>
                  <p:pic>
                    <p:nvPicPr>
                      <p:cNvPr id="0" name=""/>
                      <p:cNvPicPr/>
                      <p:nvPr/>
                    </p:nvPicPr>
                    <p:blipFill>
                      <a:blip r:embed="rId7"/>
                      <a:stretch>
                        <a:fillRect/>
                      </a:stretch>
                    </p:blipFill>
                    <p:spPr>
                      <a:xfrm>
                        <a:off x="6145213" y="2776538"/>
                        <a:ext cx="4594225" cy="2201862"/>
                      </a:xfrm>
                      <a:prstGeom prst="rect">
                        <a:avLst/>
                      </a:prstGeom>
                    </p:spPr>
                  </p:pic>
                </p:oleObj>
              </mc:Fallback>
            </mc:AlternateContent>
          </a:graphicData>
        </a:graphic>
      </p:graphicFrame>
      <p:sp>
        <p:nvSpPr>
          <p:cNvPr id="4" name="TextBox 3"/>
          <p:cNvSpPr txBox="1"/>
          <p:nvPr/>
        </p:nvSpPr>
        <p:spPr>
          <a:xfrm>
            <a:off x="8415867" y="1693333"/>
            <a:ext cx="2963333" cy="1246495"/>
          </a:xfrm>
          <a:prstGeom prst="rect">
            <a:avLst/>
          </a:prstGeom>
          <a:noFill/>
        </p:spPr>
        <p:txBody>
          <a:bodyPr wrap="square" rtlCol="0">
            <a:spAutoFit/>
          </a:bodyPr>
          <a:lstStyle/>
          <a:p>
            <a:r>
              <a:rPr lang="en-US" sz="2500" dirty="0" smtClean="0">
                <a:latin typeface="Segoe"/>
                <a:cs typeface="Segoe"/>
              </a:rPr>
              <a:t>First take the derivative in the x direction</a:t>
            </a:r>
            <a:endParaRPr lang="en-US" sz="2500" dirty="0">
              <a:latin typeface="Segoe"/>
              <a:cs typeface="Segoe"/>
            </a:endParaRPr>
          </a:p>
        </p:txBody>
      </p:sp>
      <p:cxnSp>
        <p:nvCxnSpPr>
          <p:cNvPr id="18" name="Straight Arrow Connector 17"/>
          <p:cNvCxnSpPr/>
          <p:nvPr/>
        </p:nvCxnSpPr>
        <p:spPr>
          <a:xfrm flipH="1">
            <a:off x="9567333" y="2658533"/>
            <a:ext cx="829734" cy="8297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402667" y="5418667"/>
            <a:ext cx="2963333" cy="861774"/>
          </a:xfrm>
          <a:prstGeom prst="rect">
            <a:avLst/>
          </a:prstGeom>
          <a:noFill/>
        </p:spPr>
        <p:txBody>
          <a:bodyPr wrap="square" rtlCol="0">
            <a:spAutoFit/>
          </a:bodyPr>
          <a:lstStyle/>
          <a:p>
            <a:r>
              <a:rPr lang="en-US" sz="2500" dirty="0" smtClean="0">
                <a:latin typeface="Segoe"/>
                <a:cs typeface="Segoe"/>
              </a:rPr>
              <a:t>Then smooth it out in the y direction</a:t>
            </a:r>
            <a:endParaRPr lang="en-US" sz="2500" dirty="0">
              <a:latin typeface="Segoe"/>
              <a:cs typeface="Segoe"/>
            </a:endParaRPr>
          </a:p>
        </p:txBody>
      </p:sp>
      <p:cxnSp>
        <p:nvCxnSpPr>
          <p:cNvPr id="20" name="Straight Arrow Connector 19"/>
          <p:cNvCxnSpPr/>
          <p:nvPr/>
        </p:nvCxnSpPr>
        <p:spPr>
          <a:xfrm flipV="1">
            <a:off x="6620933" y="5012267"/>
            <a:ext cx="508000" cy="508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728025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Sobel</a:t>
            </a:r>
            <a:r>
              <a:rPr lang="en-US" dirty="0" smtClean="0"/>
              <a:t> Edge Detector</a:t>
            </a:r>
            <a:endParaRPr lang="en-US" dirty="0"/>
          </a:p>
        </p:txBody>
      </p:sp>
      <p:graphicFrame>
        <p:nvGraphicFramePr>
          <p:cNvPr id="17" name="Object 16"/>
          <p:cNvGraphicFramePr>
            <a:graphicFrameLocks noChangeAspect="1"/>
          </p:cNvGraphicFramePr>
          <p:nvPr>
            <p:extLst>
              <p:ext uri="{D42A27DB-BD31-4B8C-83A1-F6EECF244321}">
                <p14:modId xmlns:p14="http://schemas.microsoft.com/office/powerpoint/2010/main" val="395289401"/>
              </p:ext>
            </p:extLst>
          </p:nvPr>
        </p:nvGraphicFramePr>
        <p:xfrm>
          <a:off x="2006600" y="2725738"/>
          <a:ext cx="4168775" cy="2201862"/>
        </p:xfrm>
        <a:graphic>
          <a:graphicData uri="http://schemas.openxmlformats.org/presentationml/2006/ole">
            <mc:AlternateContent xmlns:mc="http://schemas.openxmlformats.org/markup-compatibility/2006">
              <mc:Choice xmlns:v="urn:schemas-microsoft-com:vml" Requires="v">
                <p:oleObj spid="_x0000_s768255" name="Equation" r:id="rId4" imgW="1371600" imgH="723900" progId="Equation.DSMT4">
                  <p:embed/>
                </p:oleObj>
              </mc:Choice>
              <mc:Fallback>
                <p:oleObj name="Equation" r:id="rId4" imgW="1371600" imgH="723900" progId="Equation.DSMT4">
                  <p:embed/>
                  <p:pic>
                    <p:nvPicPr>
                      <p:cNvPr id="0" name=""/>
                      <p:cNvPicPr/>
                      <p:nvPr/>
                    </p:nvPicPr>
                    <p:blipFill>
                      <a:blip r:embed="rId5"/>
                      <a:stretch>
                        <a:fillRect/>
                      </a:stretch>
                    </p:blipFill>
                    <p:spPr>
                      <a:xfrm>
                        <a:off x="2006600" y="2725738"/>
                        <a:ext cx="4168775" cy="2201862"/>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512596949"/>
              </p:ext>
            </p:extLst>
          </p:nvPr>
        </p:nvGraphicFramePr>
        <p:xfrm>
          <a:off x="6145213" y="2776538"/>
          <a:ext cx="4594225" cy="2201862"/>
        </p:xfrm>
        <a:graphic>
          <a:graphicData uri="http://schemas.openxmlformats.org/presentationml/2006/ole">
            <mc:AlternateContent xmlns:mc="http://schemas.openxmlformats.org/markup-compatibility/2006">
              <mc:Choice xmlns:v="urn:schemas-microsoft-com:vml" Requires="v">
                <p:oleObj spid="_x0000_s768256" name="Equation" r:id="rId6" imgW="1511300" imgH="723900" progId="Equation.DSMT4">
                  <p:embed/>
                </p:oleObj>
              </mc:Choice>
              <mc:Fallback>
                <p:oleObj name="Equation" r:id="rId6" imgW="1511300" imgH="723900" progId="Equation.DSMT4">
                  <p:embed/>
                  <p:pic>
                    <p:nvPicPr>
                      <p:cNvPr id="0" name=""/>
                      <p:cNvPicPr/>
                      <p:nvPr/>
                    </p:nvPicPr>
                    <p:blipFill>
                      <a:blip r:embed="rId7"/>
                      <a:stretch>
                        <a:fillRect/>
                      </a:stretch>
                    </p:blipFill>
                    <p:spPr>
                      <a:xfrm>
                        <a:off x="6145213" y="2776538"/>
                        <a:ext cx="4594225" cy="2201862"/>
                      </a:xfrm>
                      <a:prstGeom prst="rect">
                        <a:avLst/>
                      </a:prstGeom>
                    </p:spPr>
                  </p:pic>
                </p:oleObj>
              </mc:Fallback>
            </mc:AlternateContent>
          </a:graphicData>
        </a:graphic>
      </p:graphicFrame>
      <p:sp>
        <p:nvSpPr>
          <p:cNvPr id="4" name="TextBox 3"/>
          <p:cNvSpPr txBox="1"/>
          <p:nvPr/>
        </p:nvSpPr>
        <p:spPr>
          <a:xfrm>
            <a:off x="8415867" y="1693333"/>
            <a:ext cx="2963333" cy="1246495"/>
          </a:xfrm>
          <a:prstGeom prst="rect">
            <a:avLst/>
          </a:prstGeom>
          <a:noFill/>
        </p:spPr>
        <p:txBody>
          <a:bodyPr wrap="square" rtlCol="0">
            <a:spAutoFit/>
          </a:bodyPr>
          <a:lstStyle/>
          <a:p>
            <a:r>
              <a:rPr lang="en-US" sz="2500" dirty="0" smtClean="0">
                <a:latin typeface="Segoe"/>
                <a:cs typeface="Segoe"/>
              </a:rPr>
              <a:t>First take the derivative in the x direction</a:t>
            </a:r>
            <a:endParaRPr lang="en-US" sz="2500" dirty="0">
              <a:latin typeface="Segoe"/>
              <a:cs typeface="Segoe"/>
            </a:endParaRPr>
          </a:p>
        </p:txBody>
      </p:sp>
      <p:cxnSp>
        <p:nvCxnSpPr>
          <p:cNvPr id="18" name="Straight Arrow Connector 17"/>
          <p:cNvCxnSpPr/>
          <p:nvPr/>
        </p:nvCxnSpPr>
        <p:spPr>
          <a:xfrm flipH="1">
            <a:off x="9567333" y="2658533"/>
            <a:ext cx="829734" cy="8297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402667" y="5418667"/>
            <a:ext cx="2963333" cy="861774"/>
          </a:xfrm>
          <a:prstGeom prst="rect">
            <a:avLst/>
          </a:prstGeom>
          <a:noFill/>
        </p:spPr>
        <p:txBody>
          <a:bodyPr wrap="square" rtlCol="0">
            <a:spAutoFit/>
          </a:bodyPr>
          <a:lstStyle/>
          <a:p>
            <a:r>
              <a:rPr lang="en-US" sz="2500" dirty="0" smtClean="0">
                <a:latin typeface="Segoe"/>
                <a:cs typeface="Segoe"/>
              </a:rPr>
              <a:t>Then smooth it out in the y direction</a:t>
            </a:r>
            <a:endParaRPr lang="en-US" sz="2500" dirty="0">
              <a:latin typeface="Segoe"/>
              <a:cs typeface="Segoe"/>
            </a:endParaRPr>
          </a:p>
        </p:txBody>
      </p:sp>
      <p:cxnSp>
        <p:nvCxnSpPr>
          <p:cNvPr id="20" name="Straight Arrow Connector 19"/>
          <p:cNvCxnSpPr/>
          <p:nvPr/>
        </p:nvCxnSpPr>
        <p:spPr>
          <a:xfrm flipV="1">
            <a:off x="6620933" y="5012267"/>
            <a:ext cx="508000" cy="508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1591733" y="2692400"/>
            <a:ext cx="6231467" cy="36406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42308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Sobel</a:t>
            </a:r>
            <a:r>
              <a:rPr lang="en-US" dirty="0" smtClean="0"/>
              <a:t> Edge Detector</a:t>
            </a:r>
            <a:endParaRPr lang="en-US" dirty="0"/>
          </a:p>
        </p:txBody>
      </p:sp>
      <p:graphicFrame>
        <p:nvGraphicFramePr>
          <p:cNvPr id="17" name="Object 16"/>
          <p:cNvGraphicFramePr>
            <a:graphicFrameLocks noChangeAspect="1"/>
          </p:cNvGraphicFramePr>
          <p:nvPr>
            <p:extLst>
              <p:ext uri="{D42A27DB-BD31-4B8C-83A1-F6EECF244321}">
                <p14:modId xmlns:p14="http://schemas.microsoft.com/office/powerpoint/2010/main" val="1255326622"/>
              </p:ext>
            </p:extLst>
          </p:nvPr>
        </p:nvGraphicFramePr>
        <p:xfrm>
          <a:off x="2006600" y="2725738"/>
          <a:ext cx="4168775" cy="2201862"/>
        </p:xfrm>
        <a:graphic>
          <a:graphicData uri="http://schemas.openxmlformats.org/presentationml/2006/ole">
            <mc:AlternateContent xmlns:mc="http://schemas.openxmlformats.org/markup-compatibility/2006">
              <mc:Choice xmlns:v="urn:schemas-microsoft-com:vml" Requires="v">
                <p:oleObj spid="_x0000_s769277" name="Equation" r:id="rId4" imgW="1371600" imgH="723900" progId="Equation.DSMT4">
                  <p:embed/>
                </p:oleObj>
              </mc:Choice>
              <mc:Fallback>
                <p:oleObj name="Equation" r:id="rId4" imgW="1371600" imgH="723900" progId="Equation.DSMT4">
                  <p:embed/>
                  <p:pic>
                    <p:nvPicPr>
                      <p:cNvPr id="0" name=""/>
                      <p:cNvPicPr/>
                      <p:nvPr/>
                    </p:nvPicPr>
                    <p:blipFill>
                      <a:blip r:embed="rId5"/>
                      <a:stretch>
                        <a:fillRect/>
                      </a:stretch>
                    </p:blipFill>
                    <p:spPr>
                      <a:xfrm>
                        <a:off x="2006600" y="2725738"/>
                        <a:ext cx="4168775" cy="2201862"/>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58031251"/>
              </p:ext>
            </p:extLst>
          </p:nvPr>
        </p:nvGraphicFramePr>
        <p:xfrm>
          <a:off x="6145213" y="2776538"/>
          <a:ext cx="4594225" cy="2201862"/>
        </p:xfrm>
        <a:graphic>
          <a:graphicData uri="http://schemas.openxmlformats.org/presentationml/2006/ole">
            <mc:AlternateContent xmlns:mc="http://schemas.openxmlformats.org/markup-compatibility/2006">
              <mc:Choice xmlns:v="urn:schemas-microsoft-com:vml" Requires="v">
                <p:oleObj spid="_x0000_s769278" name="Equation" r:id="rId6" imgW="1511300" imgH="723900" progId="Equation.DSMT4">
                  <p:embed/>
                </p:oleObj>
              </mc:Choice>
              <mc:Fallback>
                <p:oleObj name="Equation" r:id="rId6" imgW="1511300" imgH="723900" progId="Equation.DSMT4">
                  <p:embed/>
                  <p:pic>
                    <p:nvPicPr>
                      <p:cNvPr id="0" name=""/>
                      <p:cNvPicPr/>
                      <p:nvPr/>
                    </p:nvPicPr>
                    <p:blipFill>
                      <a:blip r:embed="rId7"/>
                      <a:stretch>
                        <a:fillRect/>
                      </a:stretch>
                    </p:blipFill>
                    <p:spPr>
                      <a:xfrm>
                        <a:off x="6145213" y="2776538"/>
                        <a:ext cx="4594225" cy="2201862"/>
                      </a:xfrm>
                      <a:prstGeom prst="rect">
                        <a:avLst/>
                      </a:prstGeom>
                    </p:spPr>
                  </p:pic>
                </p:oleObj>
              </mc:Fallback>
            </mc:AlternateContent>
          </a:graphicData>
        </a:graphic>
      </p:graphicFrame>
      <p:sp>
        <p:nvSpPr>
          <p:cNvPr id="4" name="TextBox 3"/>
          <p:cNvSpPr txBox="1"/>
          <p:nvPr/>
        </p:nvSpPr>
        <p:spPr>
          <a:xfrm>
            <a:off x="8415867" y="1693333"/>
            <a:ext cx="2963333" cy="1246495"/>
          </a:xfrm>
          <a:prstGeom prst="rect">
            <a:avLst/>
          </a:prstGeom>
          <a:noFill/>
        </p:spPr>
        <p:txBody>
          <a:bodyPr wrap="square" rtlCol="0">
            <a:spAutoFit/>
          </a:bodyPr>
          <a:lstStyle/>
          <a:p>
            <a:r>
              <a:rPr lang="en-US" sz="2500" dirty="0" smtClean="0">
                <a:latin typeface="Segoe"/>
                <a:cs typeface="Segoe"/>
              </a:rPr>
              <a:t>First take the derivative in the x direction</a:t>
            </a:r>
            <a:endParaRPr lang="en-US" sz="2500" dirty="0">
              <a:latin typeface="Segoe"/>
              <a:cs typeface="Segoe"/>
            </a:endParaRPr>
          </a:p>
        </p:txBody>
      </p:sp>
      <p:cxnSp>
        <p:nvCxnSpPr>
          <p:cNvPr id="18" name="Straight Arrow Connector 17"/>
          <p:cNvCxnSpPr/>
          <p:nvPr/>
        </p:nvCxnSpPr>
        <p:spPr>
          <a:xfrm flipH="1">
            <a:off x="9567333" y="2658533"/>
            <a:ext cx="829734" cy="8297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402667" y="5418667"/>
            <a:ext cx="2963333" cy="861774"/>
          </a:xfrm>
          <a:prstGeom prst="rect">
            <a:avLst/>
          </a:prstGeom>
          <a:noFill/>
        </p:spPr>
        <p:txBody>
          <a:bodyPr wrap="square" rtlCol="0">
            <a:spAutoFit/>
          </a:bodyPr>
          <a:lstStyle/>
          <a:p>
            <a:r>
              <a:rPr lang="en-US" sz="2500" dirty="0" smtClean="0">
                <a:latin typeface="Segoe"/>
                <a:cs typeface="Segoe"/>
              </a:rPr>
              <a:t>Then smooth it out in the y direction</a:t>
            </a:r>
            <a:endParaRPr lang="en-US" sz="2500" dirty="0">
              <a:latin typeface="Segoe"/>
              <a:cs typeface="Segoe"/>
            </a:endParaRPr>
          </a:p>
        </p:txBody>
      </p:sp>
      <p:cxnSp>
        <p:nvCxnSpPr>
          <p:cNvPr id="20" name="Straight Arrow Connector 19"/>
          <p:cNvCxnSpPr/>
          <p:nvPr/>
        </p:nvCxnSpPr>
        <p:spPr>
          <a:xfrm flipV="1">
            <a:off x="6620933" y="5012267"/>
            <a:ext cx="508000" cy="508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1591733" y="2692400"/>
            <a:ext cx="4944533" cy="235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789332" y="1778001"/>
            <a:ext cx="4944533" cy="32342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90802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Blurring/</a:t>
            </a:r>
            <a:r>
              <a:rPr lang="en-US" dirty="0" err="1" smtClean="0"/>
              <a:t>Denoising</a:t>
            </a:r>
            <a:endParaRPr lang="en-US" dirty="0"/>
          </a:p>
        </p:txBody>
      </p:sp>
      <p:sp>
        <p:nvSpPr>
          <p:cNvPr id="3" name="Content Placeholder 2"/>
          <p:cNvSpPr>
            <a:spLocks noGrp="1"/>
          </p:cNvSpPr>
          <p:nvPr>
            <p:ph idx="4294967295"/>
          </p:nvPr>
        </p:nvSpPr>
        <p:spPr>
          <a:xfrm>
            <a:off x="609600" y="1600201"/>
            <a:ext cx="10972800" cy="4525963"/>
          </a:xfrm>
          <a:prstGeom prst="rect">
            <a:avLst/>
          </a:prstGeom>
        </p:spPr>
        <p:txBody>
          <a:bodyPr/>
          <a:lstStyle/>
          <a:p>
            <a:r>
              <a:rPr lang="en-US" dirty="0" smtClean="0"/>
              <a:t>Convolution with a filter (usually Gaussian).</a:t>
            </a:r>
            <a:endParaRPr lang="en-US" dirty="0"/>
          </a:p>
        </p:txBody>
      </p:sp>
      <p:pic>
        <p:nvPicPr>
          <p:cNvPr id="4" name="Picture 3" descr="bu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466" y="2357966"/>
            <a:ext cx="3860800" cy="2743200"/>
          </a:xfrm>
          <a:prstGeom prst="rect">
            <a:avLst/>
          </a:prstGeom>
        </p:spPr>
      </p:pic>
      <p:pic>
        <p:nvPicPr>
          <p:cNvPr id="5" name="Picture 4" descr="bumpfla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4133" y="2942167"/>
            <a:ext cx="1704622" cy="1384300"/>
          </a:xfrm>
          <a:prstGeom prst="rect">
            <a:avLst/>
          </a:prstGeom>
        </p:spPr>
      </p:pic>
    </p:spTree>
    <p:extLst>
      <p:ext uri="{BB962C8B-B14F-4D97-AF65-F5344CB8AC3E}">
        <p14:creationId xmlns:p14="http://schemas.microsoft.com/office/powerpoint/2010/main" val="90704678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Sobel</a:t>
            </a:r>
            <a:r>
              <a:rPr lang="en-US" dirty="0" smtClean="0"/>
              <a:t> Edge Detector</a:t>
            </a:r>
            <a:endParaRPr lang="en-US" dirty="0"/>
          </a:p>
        </p:txBody>
      </p:sp>
      <p:graphicFrame>
        <p:nvGraphicFramePr>
          <p:cNvPr id="17" name="Object 16"/>
          <p:cNvGraphicFramePr>
            <a:graphicFrameLocks noChangeAspect="1"/>
          </p:cNvGraphicFramePr>
          <p:nvPr>
            <p:extLst>
              <p:ext uri="{D42A27DB-BD31-4B8C-83A1-F6EECF244321}">
                <p14:modId xmlns:p14="http://schemas.microsoft.com/office/powerpoint/2010/main" val="4018949986"/>
              </p:ext>
            </p:extLst>
          </p:nvPr>
        </p:nvGraphicFramePr>
        <p:xfrm>
          <a:off x="1909763" y="2725738"/>
          <a:ext cx="4362450" cy="2201862"/>
        </p:xfrm>
        <a:graphic>
          <a:graphicData uri="http://schemas.openxmlformats.org/presentationml/2006/ole">
            <mc:AlternateContent xmlns:mc="http://schemas.openxmlformats.org/markup-compatibility/2006">
              <mc:Choice xmlns:v="urn:schemas-microsoft-com:vml" Requires="v">
                <p:oleObj spid="_x0000_s770299" name="Equation" r:id="rId4" imgW="1435100" imgH="723900" progId="Equation.DSMT4">
                  <p:embed/>
                </p:oleObj>
              </mc:Choice>
              <mc:Fallback>
                <p:oleObj name="Equation" r:id="rId4" imgW="1435100" imgH="723900" progId="Equation.DSMT4">
                  <p:embed/>
                  <p:pic>
                    <p:nvPicPr>
                      <p:cNvPr id="0" name=""/>
                      <p:cNvPicPr/>
                      <p:nvPr/>
                    </p:nvPicPr>
                    <p:blipFill>
                      <a:blip r:embed="rId5"/>
                      <a:stretch>
                        <a:fillRect/>
                      </a:stretch>
                    </p:blipFill>
                    <p:spPr>
                      <a:xfrm>
                        <a:off x="1909763" y="2725738"/>
                        <a:ext cx="4362450" cy="2201862"/>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4203108252"/>
              </p:ext>
            </p:extLst>
          </p:nvPr>
        </p:nvGraphicFramePr>
        <p:xfrm>
          <a:off x="6145213" y="2776538"/>
          <a:ext cx="4594225" cy="2201862"/>
        </p:xfrm>
        <a:graphic>
          <a:graphicData uri="http://schemas.openxmlformats.org/presentationml/2006/ole">
            <mc:AlternateContent xmlns:mc="http://schemas.openxmlformats.org/markup-compatibility/2006">
              <mc:Choice xmlns:v="urn:schemas-microsoft-com:vml" Requires="v">
                <p:oleObj spid="_x0000_s770300" name="Equation" r:id="rId6" imgW="1511300" imgH="723900" progId="Equation.DSMT4">
                  <p:embed/>
                </p:oleObj>
              </mc:Choice>
              <mc:Fallback>
                <p:oleObj name="Equation" r:id="rId6" imgW="1511300" imgH="723900" progId="Equation.DSMT4">
                  <p:embed/>
                  <p:pic>
                    <p:nvPicPr>
                      <p:cNvPr id="0" name=""/>
                      <p:cNvPicPr/>
                      <p:nvPr/>
                    </p:nvPicPr>
                    <p:blipFill>
                      <a:blip r:embed="rId7"/>
                      <a:stretch>
                        <a:fillRect/>
                      </a:stretch>
                    </p:blipFill>
                    <p:spPr>
                      <a:xfrm>
                        <a:off x="6145213" y="2776538"/>
                        <a:ext cx="4594225" cy="2201862"/>
                      </a:xfrm>
                      <a:prstGeom prst="rect">
                        <a:avLst/>
                      </a:prstGeom>
                    </p:spPr>
                  </p:pic>
                </p:oleObj>
              </mc:Fallback>
            </mc:AlternateContent>
          </a:graphicData>
        </a:graphic>
      </p:graphicFrame>
      <p:sp>
        <p:nvSpPr>
          <p:cNvPr id="4" name="TextBox 3"/>
          <p:cNvSpPr txBox="1"/>
          <p:nvPr/>
        </p:nvSpPr>
        <p:spPr>
          <a:xfrm>
            <a:off x="8415867" y="1693333"/>
            <a:ext cx="2963333" cy="1246495"/>
          </a:xfrm>
          <a:prstGeom prst="rect">
            <a:avLst/>
          </a:prstGeom>
          <a:noFill/>
        </p:spPr>
        <p:txBody>
          <a:bodyPr wrap="square" rtlCol="0">
            <a:spAutoFit/>
          </a:bodyPr>
          <a:lstStyle/>
          <a:p>
            <a:r>
              <a:rPr lang="en-US" sz="2500" dirty="0" smtClean="0">
                <a:latin typeface="Segoe"/>
                <a:cs typeface="Segoe"/>
              </a:rPr>
              <a:t>First take the derivative in the x direction</a:t>
            </a:r>
            <a:endParaRPr lang="en-US" sz="2500" dirty="0">
              <a:latin typeface="Segoe"/>
              <a:cs typeface="Segoe"/>
            </a:endParaRPr>
          </a:p>
        </p:txBody>
      </p:sp>
      <p:cxnSp>
        <p:nvCxnSpPr>
          <p:cNvPr id="18" name="Straight Arrow Connector 17"/>
          <p:cNvCxnSpPr/>
          <p:nvPr/>
        </p:nvCxnSpPr>
        <p:spPr>
          <a:xfrm flipH="1">
            <a:off x="9567333" y="2658533"/>
            <a:ext cx="829734" cy="8297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402667" y="5418667"/>
            <a:ext cx="2963333" cy="861774"/>
          </a:xfrm>
          <a:prstGeom prst="rect">
            <a:avLst/>
          </a:prstGeom>
          <a:noFill/>
        </p:spPr>
        <p:txBody>
          <a:bodyPr wrap="square" rtlCol="0">
            <a:spAutoFit/>
          </a:bodyPr>
          <a:lstStyle/>
          <a:p>
            <a:r>
              <a:rPr lang="en-US" sz="2500" dirty="0" smtClean="0">
                <a:latin typeface="Segoe"/>
                <a:cs typeface="Segoe"/>
              </a:rPr>
              <a:t>Then smooth it out in the y direction</a:t>
            </a:r>
            <a:endParaRPr lang="en-US" sz="2500" dirty="0">
              <a:latin typeface="Segoe"/>
              <a:cs typeface="Segoe"/>
            </a:endParaRPr>
          </a:p>
        </p:txBody>
      </p:sp>
      <p:cxnSp>
        <p:nvCxnSpPr>
          <p:cNvPr id="20" name="Straight Arrow Connector 19"/>
          <p:cNvCxnSpPr/>
          <p:nvPr/>
        </p:nvCxnSpPr>
        <p:spPr>
          <a:xfrm flipV="1">
            <a:off x="6620933" y="5012267"/>
            <a:ext cx="508000" cy="508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155987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Sobel</a:t>
            </a:r>
            <a:r>
              <a:rPr lang="en-US" dirty="0" smtClean="0"/>
              <a:t> Edge Detector</a:t>
            </a:r>
            <a:endParaRPr lang="en-US" dirty="0"/>
          </a:p>
        </p:txBody>
      </p:sp>
      <p:graphicFrame>
        <p:nvGraphicFramePr>
          <p:cNvPr id="17" name="Object 16"/>
          <p:cNvGraphicFramePr>
            <a:graphicFrameLocks noChangeAspect="1"/>
          </p:cNvGraphicFramePr>
          <p:nvPr>
            <p:extLst>
              <p:ext uri="{D42A27DB-BD31-4B8C-83A1-F6EECF244321}">
                <p14:modId xmlns:p14="http://schemas.microsoft.com/office/powerpoint/2010/main" val="3879375934"/>
              </p:ext>
            </p:extLst>
          </p:nvPr>
        </p:nvGraphicFramePr>
        <p:xfrm>
          <a:off x="2941638" y="2347913"/>
          <a:ext cx="1620837" cy="657225"/>
        </p:xfrm>
        <a:graphic>
          <a:graphicData uri="http://schemas.openxmlformats.org/presentationml/2006/ole">
            <mc:AlternateContent xmlns:mc="http://schemas.openxmlformats.org/markup-compatibility/2006">
              <mc:Choice xmlns:v="urn:schemas-microsoft-com:vml" Requires="v">
                <p:oleObj spid="_x0000_s771795" name="Equation" r:id="rId4" imgW="533400" imgH="215900" progId="Equation.DSMT4">
                  <p:embed/>
                </p:oleObj>
              </mc:Choice>
              <mc:Fallback>
                <p:oleObj name="Equation" r:id="rId4" imgW="533400" imgH="215900" progId="Equation.DSMT4">
                  <p:embed/>
                  <p:pic>
                    <p:nvPicPr>
                      <p:cNvPr id="0" name=""/>
                      <p:cNvPicPr/>
                      <p:nvPr/>
                    </p:nvPicPr>
                    <p:blipFill>
                      <a:blip r:embed="rId5"/>
                      <a:stretch>
                        <a:fillRect/>
                      </a:stretch>
                    </p:blipFill>
                    <p:spPr>
                      <a:xfrm>
                        <a:off x="2941638" y="2347913"/>
                        <a:ext cx="1620837" cy="657225"/>
                      </a:xfrm>
                      <a:prstGeom prst="rect">
                        <a:avLst/>
                      </a:prstGeom>
                    </p:spPr>
                  </p:pic>
                </p:oleObj>
              </mc:Fallback>
            </mc:AlternateContent>
          </a:graphicData>
        </a:graphic>
      </p:graphicFrame>
      <p:cxnSp>
        <p:nvCxnSpPr>
          <p:cNvPr id="18" name="Straight Arrow Connector 17"/>
          <p:cNvCxnSpPr>
            <a:endCxn id="19" idx="1"/>
          </p:cNvCxnSpPr>
          <p:nvPr/>
        </p:nvCxnSpPr>
        <p:spPr>
          <a:xfrm flipV="1">
            <a:off x="4453467" y="2666087"/>
            <a:ext cx="762000" cy="93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215467" y="2235200"/>
            <a:ext cx="3996267" cy="861774"/>
          </a:xfrm>
          <a:prstGeom prst="rect">
            <a:avLst/>
          </a:prstGeom>
          <a:noFill/>
        </p:spPr>
        <p:txBody>
          <a:bodyPr wrap="square" rtlCol="0">
            <a:spAutoFit/>
          </a:bodyPr>
          <a:lstStyle/>
          <a:p>
            <a:r>
              <a:rPr lang="en-US" sz="2500" dirty="0" smtClean="0">
                <a:latin typeface="Segoe"/>
                <a:cs typeface="Segoe"/>
              </a:rPr>
              <a:t>Image with edges detected in </a:t>
            </a:r>
            <a:r>
              <a:rPr lang="en-US" sz="2500" dirty="0" smtClean="0">
                <a:latin typeface="Segoe"/>
                <a:cs typeface="Segoe"/>
              </a:rPr>
              <a:t>horizontal </a:t>
            </a:r>
            <a:r>
              <a:rPr lang="en-US" sz="2500" dirty="0" smtClean="0">
                <a:latin typeface="Segoe"/>
                <a:cs typeface="Segoe"/>
              </a:rPr>
              <a:t>direction</a:t>
            </a:r>
            <a:endParaRPr lang="en-US" sz="2500" dirty="0">
              <a:latin typeface="Segoe"/>
              <a:cs typeface="Segoe"/>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788856737"/>
              </p:ext>
            </p:extLst>
          </p:nvPr>
        </p:nvGraphicFramePr>
        <p:xfrm>
          <a:off x="3049588" y="3433763"/>
          <a:ext cx="1504950" cy="619125"/>
        </p:xfrm>
        <a:graphic>
          <a:graphicData uri="http://schemas.openxmlformats.org/presentationml/2006/ole">
            <mc:AlternateContent xmlns:mc="http://schemas.openxmlformats.org/markup-compatibility/2006">
              <mc:Choice xmlns:v="urn:schemas-microsoft-com:vml" Requires="v">
                <p:oleObj spid="_x0000_s771796" name="Equation" r:id="rId6" imgW="495300" imgH="203200" progId="Equation.DSMT4">
                  <p:embed/>
                </p:oleObj>
              </mc:Choice>
              <mc:Fallback>
                <p:oleObj name="Equation" r:id="rId6" imgW="495300" imgH="203200" progId="Equation.DSMT4">
                  <p:embed/>
                  <p:pic>
                    <p:nvPicPr>
                      <p:cNvPr id="0" name=""/>
                      <p:cNvPicPr/>
                      <p:nvPr/>
                    </p:nvPicPr>
                    <p:blipFill>
                      <a:blip r:embed="rId7"/>
                      <a:stretch>
                        <a:fillRect/>
                      </a:stretch>
                    </p:blipFill>
                    <p:spPr>
                      <a:xfrm>
                        <a:off x="3049588" y="3433763"/>
                        <a:ext cx="1504950" cy="619125"/>
                      </a:xfrm>
                      <a:prstGeom prst="rect">
                        <a:avLst/>
                      </a:prstGeom>
                    </p:spPr>
                  </p:pic>
                </p:oleObj>
              </mc:Fallback>
            </mc:AlternateContent>
          </a:graphicData>
        </a:graphic>
      </p:graphicFrame>
      <p:cxnSp>
        <p:nvCxnSpPr>
          <p:cNvPr id="13" name="Straight Arrow Connector 12"/>
          <p:cNvCxnSpPr>
            <a:endCxn id="14" idx="1"/>
          </p:cNvCxnSpPr>
          <p:nvPr/>
        </p:nvCxnSpPr>
        <p:spPr>
          <a:xfrm flipV="1">
            <a:off x="4504267" y="3732887"/>
            <a:ext cx="762000" cy="93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66267" y="3302000"/>
            <a:ext cx="3996267" cy="861774"/>
          </a:xfrm>
          <a:prstGeom prst="rect">
            <a:avLst/>
          </a:prstGeom>
          <a:noFill/>
        </p:spPr>
        <p:txBody>
          <a:bodyPr wrap="square" rtlCol="0">
            <a:spAutoFit/>
          </a:bodyPr>
          <a:lstStyle/>
          <a:p>
            <a:r>
              <a:rPr lang="en-US" sz="2500" dirty="0" smtClean="0">
                <a:latin typeface="Segoe"/>
                <a:cs typeface="Segoe"/>
              </a:rPr>
              <a:t>Image with edges detected in </a:t>
            </a:r>
            <a:r>
              <a:rPr lang="en-US" sz="2500" dirty="0" smtClean="0">
                <a:latin typeface="Segoe"/>
                <a:cs typeface="Segoe"/>
              </a:rPr>
              <a:t>vertical </a:t>
            </a:r>
            <a:r>
              <a:rPr lang="en-US" sz="2500" dirty="0" smtClean="0">
                <a:latin typeface="Segoe"/>
                <a:cs typeface="Segoe"/>
              </a:rPr>
              <a:t>direction</a:t>
            </a:r>
            <a:endParaRPr lang="en-US" sz="2500" dirty="0">
              <a:latin typeface="Segoe"/>
              <a:cs typeface="Segoe"/>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2403408623"/>
              </p:ext>
            </p:extLst>
          </p:nvPr>
        </p:nvGraphicFramePr>
        <p:xfrm>
          <a:off x="1682750" y="2379663"/>
          <a:ext cx="1427163" cy="657225"/>
        </p:xfrm>
        <a:graphic>
          <a:graphicData uri="http://schemas.openxmlformats.org/presentationml/2006/ole">
            <mc:AlternateContent xmlns:mc="http://schemas.openxmlformats.org/markup-compatibility/2006">
              <mc:Choice xmlns:v="urn:schemas-microsoft-com:vml" Requires="v">
                <p:oleObj spid="_x0000_s771797" name="Equation" r:id="rId8" imgW="469900" imgH="215900" progId="Equation.DSMT4">
                  <p:embed/>
                </p:oleObj>
              </mc:Choice>
              <mc:Fallback>
                <p:oleObj name="Equation" r:id="rId8" imgW="469900" imgH="215900" progId="Equation.DSMT4">
                  <p:embed/>
                  <p:pic>
                    <p:nvPicPr>
                      <p:cNvPr id="0" name=""/>
                      <p:cNvPicPr/>
                      <p:nvPr/>
                    </p:nvPicPr>
                    <p:blipFill>
                      <a:blip r:embed="rId9"/>
                      <a:stretch>
                        <a:fillRect/>
                      </a:stretch>
                    </p:blipFill>
                    <p:spPr>
                      <a:xfrm>
                        <a:off x="1682750" y="2379663"/>
                        <a:ext cx="1427163" cy="657225"/>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1934233587"/>
              </p:ext>
            </p:extLst>
          </p:nvPr>
        </p:nvGraphicFramePr>
        <p:xfrm>
          <a:off x="1790700" y="3432175"/>
          <a:ext cx="1311275" cy="619125"/>
        </p:xfrm>
        <a:graphic>
          <a:graphicData uri="http://schemas.openxmlformats.org/presentationml/2006/ole">
            <mc:AlternateContent xmlns:mc="http://schemas.openxmlformats.org/markup-compatibility/2006">
              <mc:Choice xmlns:v="urn:schemas-microsoft-com:vml" Requires="v">
                <p:oleObj spid="_x0000_s771798" name="Equation" r:id="rId10" imgW="431800" imgH="203200" progId="Equation.DSMT4">
                  <p:embed/>
                </p:oleObj>
              </mc:Choice>
              <mc:Fallback>
                <p:oleObj name="Equation" r:id="rId10" imgW="431800" imgH="203200" progId="Equation.DSMT4">
                  <p:embed/>
                  <p:pic>
                    <p:nvPicPr>
                      <p:cNvPr id="0" name=""/>
                      <p:cNvPicPr/>
                      <p:nvPr/>
                    </p:nvPicPr>
                    <p:blipFill>
                      <a:blip r:embed="rId11"/>
                      <a:stretch>
                        <a:fillRect/>
                      </a:stretch>
                    </p:blipFill>
                    <p:spPr>
                      <a:xfrm>
                        <a:off x="1790700" y="3432175"/>
                        <a:ext cx="1311275" cy="619125"/>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545813038"/>
              </p:ext>
            </p:extLst>
          </p:nvPr>
        </p:nvGraphicFramePr>
        <p:xfrm>
          <a:off x="1390650" y="4619625"/>
          <a:ext cx="3435350" cy="889000"/>
        </p:xfrm>
        <a:graphic>
          <a:graphicData uri="http://schemas.openxmlformats.org/presentationml/2006/ole">
            <mc:AlternateContent xmlns:mc="http://schemas.openxmlformats.org/markup-compatibility/2006">
              <mc:Choice xmlns:v="urn:schemas-microsoft-com:vml" Requires="v">
                <p:oleObj spid="_x0000_s771799" name="Equation" r:id="rId12" imgW="1130300" imgH="292100" progId="Equation.DSMT4">
                  <p:embed/>
                </p:oleObj>
              </mc:Choice>
              <mc:Fallback>
                <p:oleObj name="Equation" r:id="rId12" imgW="1130300" imgH="292100" progId="Equation.DSMT4">
                  <p:embed/>
                  <p:pic>
                    <p:nvPicPr>
                      <p:cNvPr id="0" name=""/>
                      <p:cNvPicPr/>
                      <p:nvPr/>
                    </p:nvPicPr>
                    <p:blipFill>
                      <a:blip r:embed="rId13"/>
                      <a:stretch>
                        <a:fillRect/>
                      </a:stretch>
                    </p:blipFill>
                    <p:spPr>
                      <a:xfrm>
                        <a:off x="1390650" y="4619625"/>
                        <a:ext cx="3435350" cy="889000"/>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669711480"/>
              </p:ext>
            </p:extLst>
          </p:nvPr>
        </p:nvGraphicFramePr>
        <p:xfrm>
          <a:off x="5186363" y="4298950"/>
          <a:ext cx="3127375" cy="1430338"/>
        </p:xfrm>
        <a:graphic>
          <a:graphicData uri="http://schemas.openxmlformats.org/presentationml/2006/ole">
            <mc:AlternateContent xmlns:mc="http://schemas.openxmlformats.org/markup-compatibility/2006">
              <mc:Choice xmlns:v="urn:schemas-microsoft-com:vml" Requires="v">
                <p:oleObj spid="_x0000_s771800" name="Equation" r:id="rId14" imgW="1028700" imgH="469900" progId="Equation.DSMT4">
                  <p:embed/>
                </p:oleObj>
              </mc:Choice>
              <mc:Fallback>
                <p:oleObj name="Equation" r:id="rId14" imgW="1028700" imgH="469900" progId="Equation.DSMT4">
                  <p:embed/>
                  <p:pic>
                    <p:nvPicPr>
                      <p:cNvPr id="0" name=""/>
                      <p:cNvPicPr/>
                      <p:nvPr/>
                    </p:nvPicPr>
                    <p:blipFill>
                      <a:blip r:embed="rId15"/>
                      <a:stretch>
                        <a:fillRect/>
                      </a:stretch>
                    </p:blipFill>
                    <p:spPr>
                      <a:xfrm>
                        <a:off x="5186363" y="4298950"/>
                        <a:ext cx="3127375" cy="1430338"/>
                      </a:xfrm>
                      <a:prstGeom prst="rect">
                        <a:avLst/>
                      </a:prstGeom>
                    </p:spPr>
                  </p:pic>
                </p:oleObj>
              </mc:Fallback>
            </mc:AlternateContent>
          </a:graphicData>
        </a:graphic>
      </p:graphicFrame>
    </p:spTree>
    <p:extLst>
      <p:ext uri="{BB962C8B-B14F-4D97-AF65-F5344CB8AC3E}">
        <p14:creationId xmlns:p14="http://schemas.microsoft.com/office/powerpoint/2010/main" val="16212900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Sobel</a:t>
            </a:r>
            <a:r>
              <a:rPr lang="en-US" dirty="0" smtClean="0"/>
              <a:t> Edge Detector</a:t>
            </a:r>
            <a:endParaRPr lang="en-US" dirty="0"/>
          </a:p>
        </p:txBody>
      </p:sp>
      <p:pic>
        <p:nvPicPr>
          <p:cNvPr id="3" name="Picture 2" descr="Screen Shot 2016-07-18 at 3.55.07 PM.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6657616" y="-44228"/>
            <a:ext cx="5168792" cy="6902228"/>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3627602580"/>
              </p:ext>
            </p:extLst>
          </p:nvPr>
        </p:nvGraphicFramePr>
        <p:xfrm>
          <a:off x="1390650" y="4619625"/>
          <a:ext cx="3435350" cy="889000"/>
        </p:xfrm>
        <a:graphic>
          <a:graphicData uri="http://schemas.openxmlformats.org/presentationml/2006/ole">
            <mc:AlternateContent xmlns:mc="http://schemas.openxmlformats.org/markup-compatibility/2006">
              <mc:Choice xmlns:v="urn:schemas-microsoft-com:vml" Requires="v">
                <p:oleObj spid="_x0000_s772225" name="Equation" r:id="rId5" imgW="1130300" imgH="292100" progId="Equation.DSMT4">
                  <p:embed/>
                </p:oleObj>
              </mc:Choice>
              <mc:Fallback>
                <p:oleObj name="Equation" r:id="rId5" imgW="1130300" imgH="292100" progId="Equation.DSMT4">
                  <p:embed/>
                  <p:pic>
                    <p:nvPicPr>
                      <p:cNvPr id="0" name=""/>
                      <p:cNvPicPr/>
                      <p:nvPr/>
                    </p:nvPicPr>
                    <p:blipFill>
                      <a:blip r:embed="rId6"/>
                      <a:stretch>
                        <a:fillRect/>
                      </a:stretch>
                    </p:blipFill>
                    <p:spPr>
                      <a:xfrm>
                        <a:off x="1390650" y="4619625"/>
                        <a:ext cx="3435350" cy="889000"/>
                      </a:xfrm>
                      <a:prstGeom prst="rect">
                        <a:avLst/>
                      </a:prstGeom>
                    </p:spPr>
                  </p:pic>
                </p:oleObj>
              </mc:Fallback>
            </mc:AlternateContent>
          </a:graphicData>
        </a:graphic>
      </p:graphicFrame>
    </p:spTree>
    <p:extLst>
      <p:ext uri="{BB962C8B-B14F-4D97-AF65-F5344CB8AC3E}">
        <p14:creationId xmlns:p14="http://schemas.microsoft.com/office/powerpoint/2010/main" val="156736663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67069480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Harris Corner Detector</a:t>
            </a:r>
            <a:endParaRPr lang="en-US" dirty="0"/>
          </a:p>
        </p:txBody>
      </p:sp>
      <p:sp>
        <p:nvSpPr>
          <p:cNvPr id="3" name="Content Placeholder 2"/>
          <p:cNvSpPr>
            <a:spLocks noGrp="1"/>
          </p:cNvSpPr>
          <p:nvPr>
            <p:ph idx="4294967295"/>
          </p:nvPr>
        </p:nvSpPr>
        <p:spPr>
          <a:xfrm>
            <a:off x="609600" y="1600201"/>
            <a:ext cx="5435600" cy="4525963"/>
          </a:xfrm>
          <a:prstGeom prst="rect">
            <a:avLst/>
          </a:prstGeom>
        </p:spPr>
        <p:txBody>
          <a:bodyPr/>
          <a:lstStyle/>
          <a:p>
            <a:r>
              <a:rPr lang="en-US" b="0" dirty="0" smtClean="0"/>
              <a:t>Detects corners</a:t>
            </a:r>
          </a:p>
          <a:p>
            <a:r>
              <a:rPr lang="en-US" b="0" dirty="0" smtClean="0"/>
              <a:t>Edge detectors don’t work well for corners. </a:t>
            </a:r>
            <a:endParaRPr lang="en-US" b="0" dirty="0"/>
          </a:p>
        </p:txBody>
      </p:sp>
    </p:spTree>
    <p:extLst>
      <p:ext uri="{BB962C8B-B14F-4D97-AF65-F5344CB8AC3E}">
        <p14:creationId xmlns:p14="http://schemas.microsoft.com/office/powerpoint/2010/main" val="419934834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Harris Corner Detector</a:t>
            </a:r>
            <a:endParaRPr lang="en-US" dirty="0"/>
          </a:p>
        </p:txBody>
      </p:sp>
      <p:sp>
        <p:nvSpPr>
          <p:cNvPr id="3" name="Content Placeholder 2"/>
          <p:cNvSpPr>
            <a:spLocks noGrp="1"/>
          </p:cNvSpPr>
          <p:nvPr>
            <p:ph idx="4294967295"/>
          </p:nvPr>
        </p:nvSpPr>
        <p:spPr>
          <a:xfrm>
            <a:off x="609600" y="1600201"/>
            <a:ext cx="5435600" cy="4525963"/>
          </a:xfrm>
          <a:prstGeom prst="rect">
            <a:avLst/>
          </a:prstGeom>
        </p:spPr>
        <p:txBody>
          <a:bodyPr/>
          <a:lstStyle/>
          <a:p>
            <a:r>
              <a:rPr lang="en-US" b="0" dirty="0" smtClean="0"/>
              <a:t>Detects corners</a:t>
            </a:r>
          </a:p>
          <a:p>
            <a:r>
              <a:rPr lang="en-US" b="0" dirty="0" smtClean="0"/>
              <a:t>Edge detectors don’t work well for corners. </a:t>
            </a:r>
            <a:endParaRPr lang="en-US" b="0" dirty="0"/>
          </a:p>
        </p:txBody>
      </p:sp>
      <p:pic>
        <p:nvPicPr>
          <p:cNvPr id="4" name="Picture 3"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6265332" y="0"/>
            <a:ext cx="4809067" cy="6759039"/>
          </a:xfrm>
          <a:prstGeom prst="rect">
            <a:avLst/>
          </a:prstGeom>
        </p:spPr>
      </p:pic>
      <p:sp>
        <p:nvSpPr>
          <p:cNvPr id="5" name="Rectangle 4"/>
          <p:cNvSpPr/>
          <p:nvPr/>
        </p:nvSpPr>
        <p:spPr>
          <a:xfrm>
            <a:off x="6936300" y="4792133"/>
            <a:ext cx="429701" cy="427090"/>
          </a:xfrm>
          <a:prstGeom prst="rect">
            <a:avLst/>
          </a:prstGeom>
          <a:noFill/>
          <a:ln w="76200" cmpd="sng">
            <a:solidFill>
              <a:srgbClr val="00009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975059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1914 0.00833 L 0.04414 0.04537 " pathEditMode="relative" ptsTypes="AA">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Harris Corner Detector</a:t>
            </a:r>
            <a:endParaRPr lang="en-US" dirty="0"/>
          </a:p>
        </p:txBody>
      </p:sp>
      <p:sp>
        <p:nvSpPr>
          <p:cNvPr id="3" name="Content Placeholder 2"/>
          <p:cNvSpPr>
            <a:spLocks noGrp="1"/>
          </p:cNvSpPr>
          <p:nvPr>
            <p:ph idx="4294967295"/>
          </p:nvPr>
        </p:nvSpPr>
        <p:spPr>
          <a:xfrm>
            <a:off x="491067" y="922868"/>
            <a:ext cx="10972800" cy="1176865"/>
          </a:xfrm>
          <a:prstGeom prst="rect">
            <a:avLst/>
          </a:prstGeom>
        </p:spPr>
        <p:txBody>
          <a:bodyPr/>
          <a:lstStyle/>
          <a:p>
            <a:r>
              <a:rPr lang="en-US" b="0" dirty="0" smtClean="0"/>
              <a:t>This function measures change in intensity across the region when we shift by </a:t>
            </a:r>
            <a:r>
              <a:rPr lang="en-US" b="0" dirty="0" err="1" smtClean="0">
                <a:latin typeface="Times"/>
                <a:cs typeface="Times"/>
              </a:rPr>
              <a:t>δ</a:t>
            </a:r>
            <a:r>
              <a:rPr lang="en-US" b="0" baseline="-25000" dirty="0" err="1" smtClean="0">
                <a:latin typeface="Times"/>
                <a:cs typeface="Times"/>
              </a:rPr>
              <a:t>x</a:t>
            </a:r>
            <a:r>
              <a:rPr lang="en-US" b="0" dirty="0" smtClean="0">
                <a:latin typeface="Times"/>
                <a:cs typeface="Times"/>
              </a:rPr>
              <a:t> and </a:t>
            </a:r>
            <a:r>
              <a:rPr lang="en-US" b="0" dirty="0" err="1" smtClean="0">
                <a:latin typeface="Times"/>
                <a:cs typeface="Times"/>
              </a:rPr>
              <a:t>δ</a:t>
            </a:r>
            <a:r>
              <a:rPr lang="en-US" b="0" baseline="-25000" dirty="0" err="1" smtClean="0">
                <a:latin typeface="Times"/>
                <a:cs typeface="Times"/>
              </a:rPr>
              <a:t>y</a:t>
            </a:r>
            <a:r>
              <a:rPr lang="en-US" b="0" dirty="0">
                <a:latin typeface="Times"/>
                <a:cs typeface="Times"/>
              </a:rPr>
              <a:t>.</a:t>
            </a:r>
          </a:p>
        </p:txBody>
      </p:sp>
      <p:pic>
        <p:nvPicPr>
          <p:cNvPr id="4" name="Picture 3" descr="Elston Photo 2015-10-21.png"/>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63822" r="34859"/>
          <a:stretch/>
        </p:blipFill>
        <p:spPr>
          <a:xfrm>
            <a:off x="6502399" y="3183467"/>
            <a:ext cx="4707467" cy="3674533"/>
          </a:xfrm>
          <a:prstGeom prst="rect">
            <a:avLst/>
          </a:prstGeom>
        </p:spPr>
      </p:pic>
      <p:sp>
        <p:nvSpPr>
          <p:cNvPr id="5" name="Rectangle 4"/>
          <p:cNvSpPr/>
          <p:nvPr/>
        </p:nvSpPr>
        <p:spPr>
          <a:xfrm>
            <a:off x="6733100" y="3522133"/>
            <a:ext cx="1157833" cy="1104423"/>
          </a:xfrm>
          <a:prstGeom prst="rect">
            <a:avLst/>
          </a:prstGeom>
          <a:noFill/>
          <a:ln w="76200" cmpd="sng">
            <a:solidFill>
              <a:srgbClr val="00009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219606697"/>
              </p:ext>
            </p:extLst>
          </p:nvPr>
        </p:nvGraphicFramePr>
        <p:xfrm>
          <a:off x="717551" y="2108727"/>
          <a:ext cx="8695724" cy="1091671"/>
        </p:xfrm>
        <a:graphic>
          <a:graphicData uri="http://schemas.openxmlformats.org/presentationml/2006/ole">
            <mc:AlternateContent xmlns:mc="http://schemas.openxmlformats.org/markup-compatibility/2006">
              <mc:Choice xmlns:v="urn:schemas-microsoft-com:vml" Requires="v">
                <p:oleObj spid="_x0000_s773244" name="Equation" r:id="rId6" imgW="2933700" imgH="368300" progId="Equation.DSMT4">
                  <p:embed/>
                </p:oleObj>
              </mc:Choice>
              <mc:Fallback>
                <p:oleObj name="Equation" r:id="rId6" imgW="2933700" imgH="368300" progId="Equation.DSMT4">
                  <p:embed/>
                  <p:pic>
                    <p:nvPicPr>
                      <p:cNvPr id="0" name=""/>
                      <p:cNvPicPr/>
                      <p:nvPr/>
                    </p:nvPicPr>
                    <p:blipFill>
                      <a:blip r:embed="rId7"/>
                      <a:stretch>
                        <a:fillRect/>
                      </a:stretch>
                    </p:blipFill>
                    <p:spPr>
                      <a:xfrm>
                        <a:off x="717551" y="2108727"/>
                        <a:ext cx="8695724" cy="1091671"/>
                      </a:xfrm>
                      <a:prstGeom prst="rect">
                        <a:avLst/>
                      </a:prstGeom>
                    </p:spPr>
                  </p:pic>
                </p:oleObj>
              </mc:Fallback>
            </mc:AlternateContent>
          </a:graphicData>
        </a:graphic>
      </p:graphicFrame>
      <p:cxnSp>
        <p:nvCxnSpPr>
          <p:cNvPr id="9" name="Straight Connector 8"/>
          <p:cNvCxnSpPr/>
          <p:nvPr/>
        </p:nvCxnSpPr>
        <p:spPr>
          <a:xfrm>
            <a:off x="6858000" y="3556000"/>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7241100" y="3945466"/>
            <a:ext cx="1157833" cy="1104423"/>
          </a:xfrm>
          <a:prstGeom prst="rect">
            <a:avLst/>
          </a:prstGeom>
          <a:noFill/>
          <a:ln w="76200" cmpd="sng">
            <a:solidFill>
              <a:srgbClr val="00009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12" name="Straight Connector 11"/>
          <p:cNvCxnSpPr/>
          <p:nvPr/>
        </p:nvCxnSpPr>
        <p:spPr>
          <a:xfrm>
            <a:off x="7382934" y="3708400"/>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010400" y="4030133"/>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7704667" y="4284133"/>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993467" y="4521200"/>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840133" y="3640667"/>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6895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Harris Corner Detector</a:t>
            </a:r>
            <a:endParaRPr lang="en-US" dirty="0"/>
          </a:p>
        </p:txBody>
      </p:sp>
      <p:sp>
        <p:nvSpPr>
          <p:cNvPr id="3" name="Content Placeholder 2"/>
          <p:cNvSpPr>
            <a:spLocks noGrp="1"/>
          </p:cNvSpPr>
          <p:nvPr>
            <p:ph idx="4294967295"/>
          </p:nvPr>
        </p:nvSpPr>
        <p:spPr>
          <a:xfrm>
            <a:off x="491067" y="922868"/>
            <a:ext cx="10972800" cy="1176865"/>
          </a:xfrm>
          <a:prstGeom prst="rect">
            <a:avLst/>
          </a:prstGeom>
        </p:spPr>
        <p:txBody>
          <a:bodyPr/>
          <a:lstStyle/>
          <a:p>
            <a:r>
              <a:rPr lang="en-US" b="0" dirty="0" smtClean="0"/>
              <a:t>This function measures change in intensity across the region when we shift by </a:t>
            </a:r>
            <a:r>
              <a:rPr lang="en-US" b="0" dirty="0" err="1" smtClean="0">
                <a:latin typeface="Times"/>
                <a:cs typeface="Times"/>
              </a:rPr>
              <a:t>δ</a:t>
            </a:r>
            <a:r>
              <a:rPr lang="en-US" b="0" baseline="-25000" dirty="0" err="1" smtClean="0">
                <a:latin typeface="Times"/>
                <a:cs typeface="Times"/>
              </a:rPr>
              <a:t>x</a:t>
            </a:r>
            <a:r>
              <a:rPr lang="en-US" b="0" dirty="0" smtClean="0">
                <a:latin typeface="Times"/>
                <a:cs typeface="Times"/>
              </a:rPr>
              <a:t> and </a:t>
            </a:r>
            <a:r>
              <a:rPr lang="en-US" b="0" dirty="0" err="1" smtClean="0">
                <a:latin typeface="Times"/>
                <a:cs typeface="Times"/>
              </a:rPr>
              <a:t>δ</a:t>
            </a:r>
            <a:r>
              <a:rPr lang="en-US" b="0" baseline="-25000" dirty="0" err="1" smtClean="0">
                <a:latin typeface="Times"/>
                <a:cs typeface="Times"/>
              </a:rPr>
              <a:t>y</a:t>
            </a:r>
            <a:r>
              <a:rPr lang="en-US" b="0" dirty="0">
                <a:latin typeface="Times"/>
                <a:cs typeface="Times"/>
              </a:rPr>
              <a:t>.</a:t>
            </a:r>
          </a:p>
        </p:txBody>
      </p:sp>
      <p:pic>
        <p:nvPicPr>
          <p:cNvPr id="4" name="Picture 3" descr="Elston Photo 2015-10-21.png"/>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63822" r="34859"/>
          <a:stretch/>
        </p:blipFill>
        <p:spPr>
          <a:xfrm>
            <a:off x="6502399" y="3183467"/>
            <a:ext cx="4707467" cy="3674533"/>
          </a:xfrm>
          <a:prstGeom prst="rect">
            <a:avLst/>
          </a:prstGeom>
        </p:spPr>
      </p:pic>
      <p:sp>
        <p:nvSpPr>
          <p:cNvPr id="5" name="Rectangle 4"/>
          <p:cNvSpPr/>
          <p:nvPr/>
        </p:nvSpPr>
        <p:spPr>
          <a:xfrm>
            <a:off x="6733100" y="3522133"/>
            <a:ext cx="1157833" cy="1104423"/>
          </a:xfrm>
          <a:prstGeom prst="rect">
            <a:avLst/>
          </a:prstGeom>
          <a:noFill/>
          <a:ln w="76200" cmpd="sng">
            <a:solidFill>
              <a:srgbClr val="00009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455204035"/>
              </p:ext>
            </p:extLst>
          </p:nvPr>
        </p:nvGraphicFramePr>
        <p:xfrm>
          <a:off x="717551" y="2108727"/>
          <a:ext cx="8695724" cy="1091671"/>
        </p:xfrm>
        <a:graphic>
          <a:graphicData uri="http://schemas.openxmlformats.org/presentationml/2006/ole">
            <mc:AlternateContent xmlns:mc="http://schemas.openxmlformats.org/markup-compatibility/2006">
              <mc:Choice xmlns:v="urn:schemas-microsoft-com:vml" Requires="v">
                <p:oleObj spid="_x0000_s774266" name="Equation" r:id="rId6" imgW="2933700" imgH="368300" progId="Equation.DSMT4">
                  <p:embed/>
                </p:oleObj>
              </mc:Choice>
              <mc:Fallback>
                <p:oleObj name="Equation" r:id="rId6" imgW="2933700" imgH="368300" progId="Equation.DSMT4">
                  <p:embed/>
                  <p:pic>
                    <p:nvPicPr>
                      <p:cNvPr id="0" name=""/>
                      <p:cNvPicPr/>
                      <p:nvPr/>
                    </p:nvPicPr>
                    <p:blipFill>
                      <a:blip r:embed="rId7"/>
                      <a:stretch>
                        <a:fillRect/>
                      </a:stretch>
                    </p:blipFill>
                    <p:spPr>
                      <a:xfrm>
                        <a:off x="717551" y="2108727"/>
                        <a:ext cx="8695724" cy="1091671"/>
                      </a:xfrm>
                      <a:prstGeom prst="rect">
                        <a:avLst/>
                      </a:prstGeom>
                    </p:spPr>
                  </p:pic>
                </p:oleObj>
              </mc:Fallback>
            </mc:AlternateContent>
          </a:graphicData>
        </a:graphic>
      </p:graphicFrame>
      <p:cxnSp>
        <p:nvCxnSpPr>
          <p:cNvPr id="9" name="Straight Connector 8"/>
          <p:cNvCxnSpPr/>
          <p:nvPr/>
        </p:nvCxnSpPr>
        <p:spPr>
          <a:xfrm>
            <a:off x="6858000" y="3556000"/>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7241100" y="3945466"/>
            <a:ext cx="1157833" cy="1104423"/>
          </a:xfrm>
          <a:prstGeom prst="rect">
            <a:avLst/>
          </a:prstGeom>
          <a:noFill/>
          <a:ln w="76200" cmpd="sng">
            <a:solidFill>
              <a:srgbClr val="00009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12" name="Straight Connector 11"/>
          <p:cNvCxnSpPr/>
          <p:nvPr/>
        </p:nvCxnSpPr>
        <p:spPr>
          <a:xfrm>
            <a:off x="7382934" y="3708400"/>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010400" y="4030133"/>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7704667" y="4284133"/>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993467" y="4521200"/>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840133" y="3640667"/>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474134" y="2150534"/>
            <a:ext cx="4267200" cy="98213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9059334" y="2048934"/>
            <a:ext cx="1016000" cy="98213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191650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Harris Corner Detector</a:t>
            </a:r>
            <a:endParaRPr lang="en-US" dirty="0"/>
          </a:p>
        </p:txBody>
      </p:sp>
      <p:sp>
        <p:nvSpPr>
          <p:cNvPr id="3" name="Content Placeholder 2"/>
          <p:cNvSpPr>
            <a:spLocks noGrp="1"/>
          </p:cNvSpPr>
          <p:nvPr>
            <p:ph idx="4294967295"/>
          </p:nvPr>
        </p:nvSpPr>
        <p:spPr>
          <a:xfrm>
            <a:off x="491067" y="922868"/>
            <a:ext cx="10972800" cy="1176865"/>
          </a:xfrm>
          <a:prstGeom prst="rect">
            <a:avLst/>
          </a:prstGeom>
        </p:spPr>
        <p:txBody>
          <a:bodyPr/>
          <a:lstStyle/>
          <a:p>
            <a:r>
              <a:rPr lang="en-US" b="0" dirty="0" smtClean="0"/>
              <a:t>This function measures change in intensity across the region when we shift by </a:t>
            </a:r>
            <a:r>
              <a:rPr lang="en-US" b="0" dirty="0" err="1" smtClean="0">
                <a:latin typeface="Times"/>
                <a:cs typeface="Times"/>
              </a:rPr>
              <a:t>δ</a:t>
            </a:r>
            <a:r>
              <a:rPr lang="en-US" b="0" baseline="-25000" dirty="0" err="1" smtClean="0">
                <a:latin typeface="Times"/>
                <a:cs typeface="Times"/>
              </a:rPr>
              <a:t>x</a:t>
            </a:r>
            <a:r>
              <a:rPr lang="en-US" b="0" dirty="0" smtClean="0">
                <a:latin typeface="Times"/>
                <a:cs typeface="Times"/>
              </a:rPr>
              <a:t> and </a:t>
            </a:r>
            <a:r>
              <a:rPr lang="en-US" b="0" dirty="0" err="1" smtClean="0">
                <a:latin typeface="Times"/>
                <a:cs typeface="Times"/>
              </a:rPr>
              <a:t>δ</a:t>
            </a:r>
            <a:r>
              <a:rPr lang="en-US" b="0" baseline="-25000" dirty="0" err="1" smtClean="0">
                <a:latin typeface="Times"/>
                <a:cs typeface="Times"/>
              </a:rPr>
              <a:t>y</a:t>
            </a:r>
            <a:r>
              <a:rPr lang="en-US" b="0" dirty="0">
                <a:latin typeface="Times"/>
                <a:cs typeface="Times"/>
              </a:rPr>
              <a:t>.</a:t>
            </a:r>
          </a:p>
        </p:txBody>
      </p:sp>
      <p:pic>
        <p:nvPicPr>
          <p:cNvPr id="4" name="Picture 3" descr="Elston Photo 2015-10-21.png"/>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63822" r="34859"/>
          <a:stretch/>
        </p:blipFill>
        <p:spPr>
          <a:xfrm>
            <a:off x="6502399" y="3183467"/>
            <a:ext cx="4707467" cy="3674533"/>
          </a:xfrm>
          <a:prstGeom prst="rect">
            <a:avLst/>
          </a:prstGeom>
        </p:spPr>
      </p:pic>
      <p:sp>
        <p:nvSpPr>
          <p:cNvPr id="5" name="Rectangle 4"/>
          <p:cNvSpPr/>
          <p:nvPr/>
        </p:nvSpPr>
        <p:spPr>
          <a:xfrm>
            <a:off x="6733100" y="3522133"/>
            <a:ext cx="1157833" cy="1104423"/>
          </a:xfrm>
          <a:prstGeom prst="rect">
            <a:avLst/>
          </a:prstGeom>
          <a:noFill/>
          <a:ln w="76200" cmpd="sng">
            <a:solidFill>
              <a:srgbClr val="00009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08326872"/>
              </p:ext>
            </p:extLst>
          </p:nvPr>
        </p:nvGraphicFramePr>
        <p:xfrm>
          <a:off x="717551" y="2108727"/>
          <a:ext cx="8695724" cy="1091671"/>
        </p:xfrm>
        <a:graphic>
          <a:graphicData uri="http://schemas.openxmlformats.org/presentationml/2006/ole">
            <mc:AlternateContent xmlns:mc="http://schemas.openxmlformats.org/markup-compatibility/2006">
              <mc:Choice xmlns:v="urn:schemas-microsoft-com:vml" Requires="v">
                <p:oleObj spid="_x0000_s776313" name="Equation" r:id="rId6" imgW="2933700" imgH="368300" progId="Equation.DSMT4">
                  <p:embed/>
                </p:oleObj>
              </mc:Choice>
              <mc:Fallback>
                <p:oleObj name="Equation" r:id="rId6" imgW="2933700" imgH="368300" progId="Equation.DSMT4">
                  <p:embed/>
                  <p:pic>
                    <p:nvPicPr>
                      <p:cNvPr id="0" name=""/>
                      <p:cNvPicPr/>
                      <p:nvPr/>
                    </p:nvPicPr>
                    <p:blipFill>
                      <a:blip r:embed="rId7"/>
                      <a:stretch>
                        <a:fillRect/>
                      </a:stretch>
                    </p:blipFill>
                    <p:spPr>
                      <a:xfrm>
                        <a:off x="717551" y="2108727"/>
                        <a:ext cx="8695724" cy="1091671"/>
                      </a:xfrm>
                      <a:prstGeom prst="rect">
                        <a:avLst/>
                      </a:prstGeom>
                    </p:spPr>
                  </p:pic>
                </p:oleObj>
              </mc:Fallback>
            </mc:AlternateContent>
          </a:graphicData>
        </a:graphic>
      </p:graphicFrame>
      <p:cxnSp>
        <p:nvCxnSpPr>
          <p:cNvPr id="9" name="Straight Connector 8"/>
          <p:cNvCxnSpPr/>
          <p:nvPr/>
        </p:nvCxnSpPr>
        <p:spPr>
          <a:xfrm>
            <a:off x="6858000" y="3556000"/>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7241100" y="3945466"/>
            <a:ext cx="1157833" cy="1104423"/>
          </a:xfrm>
          <a:prstGeom prst="rect">
            <a:avLst/>
          </a:prstGeom>
          <a:noFill/>
          <a:ln w="76200" cmpd="sng">
            <a:solidFill>
              <a:srgbClr val="00009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12" name="Straight Connector 11"/>
          <p:cNvCxnSpPr/>
          <p:nvPr/>
        </p:nvCxnSpPr>
        <p:spPr>
          <a:xfrm>
            <a:off x="7382934" y="3708400"/>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010400" y="4030133"/>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7704667" y="4284133"/>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993467" y="4521200"/>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840133" y="3640667"/>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558799" y="2150534"/>
            <a:ext cx="4030133" cy="98213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Content Placeholder 2"/>
          <p:cNvSpPr>
            <a:spLocks noGrp="1"/>
          </p:cNvSpPr>
          <p:nvPr>
            <p:ph idx="4294967295"/>
          </p:nvPr>
        </p:nvSpPr>
        <p:spPr>
          <a:xfrm>
            <a:off x="575734" y="3183467"/>
            <a:ext cx="5571066" cy="2997200"/>
          </a:xfrm>
          <a:prstGeom prst="rect">
            <a:avLst/>
          </a:prstGeom>
        </p:spPr>
        <p:txBody>
          <a:bodyPr/>
          <a:lstStyle/>
          <a:p>
            <a:r>
              <a:rPr lang="en-US" b="0" dirty="0" smtClean="0">
                <a:latin typeface="Times"/>
                <a:cs typeface="Times"/>
              </a:rPr>
              <a:t>Squared because we care about differences in either direction. </a:t>
            </a:r>
          </a:p>
          <a:p>
            <a:r>
              <a:rPr lang="en-US" b="0" dirty="0" smtClean="0">
                <a:latin typeface="Times"/>
                <a:cs typeface="Times"/>
              </a:rPr>
              <a:t>If the intensity is ~constant, this will be ~0.</a:t>
            </a:r>
          </a:p>
        </p:txBody>
      </p:sp>
    </p:spTree>
    <p:extLst>
      <p:ext uri="{BB962C8B-B14F-4D97-AF65-F5344CB8AC3E}">
        <p14:creationId xmlns:p14="http://schemas.microsoft.com/office/powerpoint/2010/main" val="339569372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Harris Corner Detector</a:t>
            </a:r>
            <a:endParaRPr lang="en-US" dirty="0"/>
          </a:p>
        </p:txBody>
      </p:sp>
      <p:sp>
        <p:nvSpPr>
          <p:cNvPr id="3" name="Content Placeholder 2"/>
          <p:cNvSpPr>
            <a:spLocks noGrp="1"/>
          </p:cNvSpPr>
          <p:nvPr>
            <p:ph idx="4294967295"/>
          </p:nvPr>
        </p:nvSpPr>
        <p:spPr>
          <a:xfrm>
            <a:off x="491067" y="922868"/>
            <a:ext cx="10972800" cy="1176865"/>
          </a:xfrm>
          <a:prstGeom prst="rect">
            <a:avLst/>
          </a:prstGeom>
        </p:spPr>
        <p:txBody>
          <a:bodyPr/>
          <a:lstStyle/>
          <a:p>
            <a:r>
              <a:rPr lang="en-US" b="0" dirty="0" smtClean="0"/>
              <a:t>This function measures change in intensity across the region when we shift by </a:t>
            </a:r>
            <a:r>
              <a:rPr lang="en-US" b="0" dirty="0" err="1" smtClean="0">
                <a:latin typeface="Times"/>
                <a:cs typeface="Times"/>
              </a:rPr>
              <a:t>δ</a:t>
            </a:r>
            <a:r>
              <a:rPr lang="en-US" b="0" baseline="-25000" dirty="0" err="1" smtClean="0">
                <a:latin typeface="Times"/>
                <a:cs typeface="Times"/>
              </a:rPr>
              <a:t>x</a:t>
            </a:r>
            <a:r>
              <a:rPr lang="en-US" b="0" dirty="0" smtClean="0">
                <a:latin typeface="Times"/>
                <a:cs typeface="Times"/>
              </a:rPr>
              <a:t> and </a:t>
            </a:r>
            <a:r>
              <a:rPr lang="en-US" b="0" dirty="0" err="1" smtClean="0">
                <a:latin typeface="Times"/>
                <a:cs typeface="Times"/>
              </a:rPr>
              <a:t>δ</a:t>
            </a:r>
            <a:r>
              <a:rPr lang="en-US" b="0" baseline="-25000" dirty="0" err="1" smtClean="0">
                <a:latin typeface="Times"/>
                <a:cs typeface="Times"/>
              </a:rPr>
              <a:t>y</a:t>
            </a:r>
            <a:r>
              <a:rPr lang="en-US" b="0" dirty="0">
                <a:latin typeface="Times"/>
                <a:cs typeface="Times"/>
              </a:rPr>
              <a:t>.</a:t>
            </a:r>
          </a:p>
        </p:txBody>
      </p:sp>
      <p:pic>
        <p:nvPicPr>
          <p:cNvPr id="4" name="Picture 3" descr="Elston Photo 2015-10-21.png"/>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63822" r="34859"/>
          <a:stretch/>
        </p:blipFill>
        <p:spPr>
          <a:xfrm>
            <a:off x="6502399" y="3183467"/>
            <a:ext cx="4707467" cy="3674533"/>
          </a:xfrm>
          <a:prstGeom prst="rect">
            <a:avLst/>
          </a:prstGeom>
        </p:spPr>
      </p:pic>
      <p:sp>
        <p:nvSpPr>
          <p:cNvPr id="5" name="Rectangle 4"/>
          <p:cNvSpPr/>
          <p:nvPr/>
        </p:nvSpPr>
        <p:spPr>
          <a:xfrm>
            <a:off x="6733100" y="3522133"/>
            <a:ext cx="1157833" cy="1104423"/>
          </a:xfrm>
          <a:prstGeom prst="rect">
            <a:avLst/>
          </a:prstGeom>
          <a:noFill/>
          <a:ln w="76200" cmpd="sng">
            <a:solidFill>
              <a:srgbClr val="00009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224523165"/>
              </p:ext>
            </p:extLst>
          </p:nvPr>
        </p:nvGraphicFramePr>
        <p:xfrm>
          <a:off x="717551" y="2108727"/>
          <a:ext cx="8695724" cy="1091671"/>
        </p:xfrm>
        <a:graphic>
          <a:graphicData uri="http://schemas.openxmlformats.org/presentationml/2006/ole">
            <mc:AlternateContent xmlns:mc="http://schemas.openxmlformats.org/markup-compatibility/2006">
              <mc:Choice xmlns:v="urn:schemas-microsoft-com:vml" Requires="v">
                <p:oleObj spid="_x0000_s775509" name="Equation" r:id="rId6" imgW="2933700" imgH="368300" progId="Equation.DSMT4">
                  <p:embed/>
                </p:oleObj>
              </mc:Choice>
              <mc:Fallback>
                <p:oleObj name="Equation" r:id="rId6" imgW="2933700" imgH="368300" progId="Equation.DSMT4">
                  <p:embed/>
                  <p:pic>
                    <p:nvPicPr>
                      <p:cNvPr id="0" name=""/>
                      <p:cNvPicPr/>
                      <p:nvPr/>
                    </p:nvPicPr>
                    <p:blipFill>
                      <a:blip r:embed="rId7"/>
                      <a:stretch>
                        <a:fillRect/>
                      </a:stretch>
                    </p:blipFill>
                    <p:spPr>
                      <a:xfrm>
                        <a:off x="717551" y="2108727"/>
                        <a:ext cx="8695724" cy="1091671"/>
                      </a:xfrm>
                      <a:prstGeom prst="rect">
                        <a:avLst/>
                      </a:prstGeom>
                    </p:spPr>
                  </p:pic>
                </p:oleObj>
              </mc:Fallback>
            </mc:AlternateContent>
          </a:graphicData>
        </a:graphic>
      </p:graphicFrame>
      <p:cxnSp>
        <p:nvCxnSpPr>
          <p:cNvPr id="9" name="Straight Connector 8"/>
          <p:cNvCxnSpPr/>
          <p:nvPr/>
        </p:nvCxnSpPr>
        <p:spPr>
          <a:xfrm>
            <a:off x="6858000" y="3556000"/>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7241100" y="3945466"/>
            <a:ext cx="1157833" cy="1104423"/>
          </a:xfrm>
          <a:prstGeom prst="rect">
            <a:avLst/>
          </a:prstGeom>
          <a:noFill/>
          <a:ln w="76200" cmpd="sng">
            <a:solidFill>
              <a:srgbClr val="00009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12" name="Straight Connector 11"/>
          <p:cNvCxnSpPr/>
          <p:nvPr/>
        </p:nvCxnSpPr>
        <p:spPr>
          <a:xfrm>
            <a:off x="7382934" y="3708400"/>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010400" y="4030133"/>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7704667" y="4284133"/>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993467" y="4521200"/>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840133" y="3640667"/>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508001" y="2150534"/>
            <a:ext cx="2777066" cy="98213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9347195" y="2048934"/>
            <a:ext cx="1016000" cy="98213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8" name="Object 17"/>
          <p:cNvGraphicFramePr>
            <a:graphicFrameLocks noChangeAspect="1"/>
          </p:cNvGraphicFramePr>
          <p:nvPr>
            <p:extLst>
              <p:ext uri="{D42A27DB-BD31-4B8C-83A1-F6EECF244321}">
                <p14:modId xmlns:p14="http://schemas.microsoft.com/office/powerpoint/2010/main" val="3711736856"/>
              </p:ext>
            </p:extLst>
          </p:nvPr>
        </p:nvGraphicFramePr>
        <p:xfrm>
          <a:off x="421747" y="4441722"/>
          <a:ext cx="5521853" cy="514416"/>
        </p:xfrm>
        <a:graphic>
          <a:graphicData uri="http://schemas.openxmlformats.org/presentationml/2006/ole">
            <mc:AlternateContent xmlns:mc="http://schemas.openxmlformats.org/markup-compatibility/2006">
              <mc:Choice xmlns:v="urn:schemas-microsoft-com:vml" Requires="v">
                <p:oleObj spid="_x0000_s775510" name="Equation" r:id="rId8" imgW="2184400" imgH="203200" progId="Equation.DSMT4">
                  <p:embed/>
                </p:oleObj>
              </mc:Choice>
              <mc:Fallback>
                <p:oleObj name="Equation" r:id="rId8" imgW="2184400" imgH="203200" progId="Equation.DSMT4">
                  <p:embed/>
                  <p:pic>
                    <p:nvPicPr>
                      <p:cNvPr id="0" name=""/>
                      <p:cNvPicPr/>
                      <p:nvPr/>
                    </p:nvPicPr>
                    <p:blipFill>
                      <a:blip r:embed="rId9"/>
                      <a:stretch>
                        <a:fillRect/>
                      </a:stretch>
                    </p:blipFill>
                    <p:spPr>
                      <a:xfrm>
                        <a:off x="421747" y="4441722"/>
                        <a:ext cx="5521853" cy="514416"/>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493390434"/>
              </p:ext>
            </p:extLst>
          </p:nvPr>
        </p:nvGraphicFramePr>
        <p:xfrm>
          <a:off x="50799" y="5336646"/>
          <a:ext cx="6548438" cy="1092200"/>
        </p:xfrm>
        <a:graphic>
          <a:graphicData uri="http://schemas.openxmlformats.org/presentationml/2006/ole">
            <mc:AlternateContent xmlns:mc="http://schemas.openxmlformats.org/markup-compatibility/2006">
              <mc:Choice xmlns:v="urn:schemas-microsoft-com:vml" Requires="v">
                <p:oleObj spid="_x0000_s775511" name="Equation" r:id="rId10" imgW="2590800" imgH="431800" progId="Equation.DSMT4">
                  <p:embed/>
                </p:oleObj>
              </mc:Choice>
              <mc:Fallback>
                <p:oleObj name="Equation" r:id="rId10" imgW="2590800" imgH="431800" progId="Equation.DSMT4">
                  <p:embed/>
                  <p:pic>
                    <p:nvPicPr>
                      <p:cNvPr id="0" name=""/>
                      <p:cNvPicPr/>
                      <p:nvPr/>
                    </p:nvPicPr>
                    <p:blipFill>
                      <a:blip r:embed="rId11"/>
                      <a:stretch>
                        <a:fillRect/>
                      </a:stretch>
                    </p:blipFill>
                    <p:spPr>
                      <a:xfrm>
                        <a:off x="50799" y="5336646"/>
                        <a:ext cx="6548438" cy="1092200"/>
                      </a:xfrm>
                      <a:prstGeom prst="rect">
                        <a:avLst/>
                      </a:prstGeom>
                    </p:spPr>
                  </p:pic>
                </p:oleObj>
              </mc:Fallback>
            </mc:AlternateContent>
          </a:graphicData>
        </a:graphic>
      </p:graphicFrame>
      <p:sp>
        <p:nvSpPr>
          <p:cNvPr id="20" name="Content Placeholder 2"/>
          <p:cNvSpPr>
            <a:spLocks noGrp="1"/>
          </p:cNvSpPr>
          <p:nvPr>
            <p:ph idx="4294967295"/>
          </p:nvPr>
        </p:nvSpPr>
        <p:spPr>
          <a:xfrm>
            <a:off x="575734" y="3183467"/>
            <a:ext cx="4030133" cy="880532"/>
          </a:xfrm>
          <a:prstGeom prst="rect">
            <a:avLst/>
          </a:prstGeom>
        </p:spPr>
        <p:txBody>
          <a:bodyPr/>
          <a:lstStyle/>
          <a:p>
            <a:r>
              <a:rPr lang="en-US" b="0" dirty="0" smtClean="0">
                <a:latin typeface="Times"/>
                <a:cs typeface="Times"/>
              </a:rPr>
              <a:t>We choose </a:t>
            </a:r>
            <a:r>
              <a:rPr lang="en-US" b="0" i="1" dirty="0" smtClean="0">
                <a:latin typeface="Times"/>
                <a:cs typeface="Times"/>
              </a:rPr>
              <a:t>w(</a:t>
            </a:r>
            <a:r>
              <a:rPr lang="en-US" b="0" i="1" dirty="0" err="1" smtClean="0">
                <a:latin typeface="Times"/>
                <a:cs typeface="Times"/>
              </a:rPr>
              <a:t>x,y</a:t>
            </a:r>
            <a:r>
              <a:rPr lang="en-US" b="0" i="1" dirty="0" smtClean="0">
                <a:latin typeface="Times"/>
                <a:cs typeface="Times"/>
              </a:rPr>
              <a:t>).</a:t>
            </a:r>
            <a:endParaRPr lang="en-US" b="0" i="1" dirty="0">
              <a:latin typeface="Times"/>
              <a:cs typeface="Times"/>
            </a:endParaRPr>
          </a:p>
        </p:txBody>
      </p:sp>
    </p:spTree>
    <p:extLst>
      <p:ext uri="{BB962C8B-B14F-4D97-AF65-F5344CB8AC3E}">
        <p14:creationId xmlns:p14="http://schemas.microsoft.com/office/powerpoint/2010/main" val="2749890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Blurring/</a:t>
            </a:r>
            <a:r>
              <a:rPr lang="en-US" dirty="0" err="1" smtClean="0"/>
              <a:t>Denoising</a:t>
            </a:r>
            <a:endParaRPr lang="en-US" dirty="0"/>
          </a:p>
        </p:txBody>
      </p:sp>
      <p:sp>
        <p:nvSpPr>
          <p:cNvPr id="3" name="Content Placeholder 2"/>
          <p:cNvSpPr>
            <a:spLocks noGrp="1"/>
          </p:cNvSpPr>
          <p:nvPr>
            <p:ph idx="4294967295"/>
          </p:nvPr>
        </p:nvSpPr>
        <p:spPr>
          <a:xfrm>
            <a:off x="609600" y="1600201"/>
            <a:ext cx="10972800" cy="4525963"/>
          </a:xfrm>
          <a:prstGeom prst="rect">
            <a:avLst/>
          </a:prstGeom>
        </p:spPr>
        <p:txBody>
          <a:bodyPr/>
          <a:lstStyle/>
          <a:p>
            <a:r>
              <a:rPr lang="en-US" dirty="0" smtClean="0"/>
              <a:t>Convolution with a filter (usually Gaussian).</a:t>
            </a:r>
            <a:endParaRPr lang="en-US" dirty="0"/>
          </a:p>
        </p:txBody>
      </p:sp>
      <p:pic>
        <p:nvPicPr>
          <p:cNvPr id="7" name="Picture 6" descr="Screen Shot 2016-07-12 at 11.38.33 PM.png"/>
          <p:cNvPicPr>
            <a:picLocks noChangeAspect="1"/>
          </p:cNvPicPr>
          <p:nvPr/>
        </p:nvPicPr>
        <p:blipFill>
          <a:blip r:embed="rId3">
            <a:grayscl/>
            <a:extLst>
              <a:ext uri="{BEBA8EAE-BF5A-486C-A8C5-ECC9F3942E4B}">
                <a14:imgProps xmlns:a14="http://schemas.microsoft.com/office/drawing/2010/main">
                  <a14:imgLayer r:embed="rId4">
                    <a14:imgEffect>
                      <a14:saturation sat="196000"/>
                    </a14:imgEffect>
                    <a14:imgEffect>
                      <a14:brightnessContrast bright="-2000"/>
                    </a14:imgEffect>
                  </a14:imgLayer>
                </a14:imgProps>
              </a:ext>
              <a:ext uri="{28A0092B-C50C-407E-A947-70E740481C1C}">
                <a14:useLocalDpi xmlns:a14="http://schemas.microsoft.com/office/drawing/2010/main" val="0"/>
              </a:ext>
            </a:extLst>
          </a:blip>
          <a:stretch>
            <a:fillRect/>
          </a:stretch>
        </p:blipFill>
        <p:spPr>
          <a:xfrm>
            <a:off x="3708400" y="2298700"/>
            <a:ext cx="3079750" cy="3968750"/>
          </a:xfrm>
          <a:prstGeom prst="rect">
            <a:avLst/>
          </a:prstGeom>
        </p:spPr>
      </p:pic>
      <p:sp>
        <p:nvSpPr>
          <p:cNvPr id="4" name="TextBox 3"/>
          <p:cNvSpPr txBox="1"/>
          <p:nvPr/>
        </p:nvSpPr>
        <p:spPr>
          <a:xfrm>
            <a:off x="7821454" y="2546003"/>
            <a:ext cx="4204587" cy="1200329"/>
          </a:xfrm>
          <a:prstGeom prst="rect">
            <a:avLst/>
          </a:prstGeom>
          <a:noFill/>
        </p:spPr>
        <p:txBody>
          <a:bodyPr wrap="square" rtlCol="0">
            <a:spAutoFit/>
          </a:bodyPr>
          <a:lstStyle/>
          <a:p>
            <a:r>
              <a:rPr lang="en-US" sz="3600" dirty="0" smtClean="0">
                <a:latin typeface="Segoe"/>
                <a:cs typeface="Segoe"/>
              </a:rPr>
              <a:t>pixel intensity is between 0 and 255.</a:t>
            </a:r>
            <a:endParaRPr lang="en-US" sz="3600" dirty="0">
              <a:latin typeface="Segoe"/>
              <a:cs typeface="Segoe"/>
            </a:endParaRPr>
          </a:p>
        </p:txBody>
      </p:sp>
      <p:cxnSp>
        <p:nvCxnSpPr>
          <p:cNvPr id="8" name="Straight Arrow Connector 7"/>
          <p:cNvCxnSpPr/>
          <p:nvPr/>
        </p:nvCxnSpPr>
        <p:spPr>
          <a:xfrm flipH="1">
            <a:off x="6724645" y="3082269"/>
            <a:ext cx="846667" cy="127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41831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Harris Corner Detector</a:t>
            </a:r>
            <a:endParaRPr lang="en-US" dirty="0"/>
          </a:p>
        </p:txBody>
      </p:sp>
      <p:sp>
        <p:nvSpPr>
          <p:cNvPr id="3" name="Content Placeholder 2"/>
          <p:cNvSpPr>
            <a:spLocks noGrp="1"/>
          </p:cNvSpPr>
          <p:nvPr>
            <p:ph idx="4294967295"/>
          </p:nvPr>
        </p:nvSpPr>
        <p:spPr>
          <a:xfrm>
            <a:off x="491067" y="922868"/>
            <a:ext cx="10972800" cy="1176865"/>
          </a:xfrm>
          <a:prstGeom prst="rect">
            <a:avLst/>
          </a:prstGeom>
        </p:spPr>
        <p:txBody>
          <a:bodyPr/>
          <a:lstStyle/>
          <a:p>
            <a:r>
              <a:rPr lang="en-US" b="0" dirty="0" smtClean="0"/>
              <a:t>This function measures change in intensity across the region when we shift by </a:t>
            </a:r>
            <a:r>
              <a:rPr lang="en-US" b="0" dirty="0" err="1" smtClean="0">
                <a:latin typeface="Times"/>
                <a:cs typeface="Times"/>
              </a:rPr>
              <a:t>δ</a:t>
            </a:r>
            <a:r>
              <a:rPr lang="en-US" b="0" baseline="-25000" dirty="0" err="1" smtClean="0">
                <a:latin typeface="Times"/>
                <a:cs typeface="Times"/>
              </a:rPr>
              <a:t>x</a:t>
            </a:r>
            <a:r>
              <a:rPr lang="en-US" b="0" dirty="0" smtClean="0">
                <a:latin typeface="Times"/>
                <a:cs typeface="Times"/>
              </a:rPr>
              <a:t> and </a:t>
            </a:r>
            <a:r>
              <a:rPr lang="en-US" b="0" dirty="0" err="1" smtClean="0">
                <a:latin typeface="Times"/>
                <a:cs typeface="Times"/>
              </a:rPr>
              <a:t>δ</a:t>
            </a:r>
            <a:r>
              <a:rPr lang="en-US" b="0" baseline="-25000" dirty="0" err="1" smtClean="0">
                <a:latin typeface="Times"/>
                <a:cs typeface="Times"/>
              </a:rPr>
              <a:t>y</a:t>
            </a:r>
            <a:r>
              <a:rPr lang="en-US" b="0" dirty="0">
                <a:latin typeface="Times"/>
                <a:cs typeface="Times"/>
              </a:rPr>
              <a:t>.</a:t>
            </a:r>
          </a:p>
        </p:txBody>
      </p:sp>
      <p:pic>
        <p:nvPicPr>
          <p:cNvPr id="4" name="Picture 3" descr="Elston Photo 2015-10-21.png"/>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63822" r="34859"/>
          <a:stretch/>
        </p:blipFill>
        <p:spPr>
          <a:xfrm>
            <a:off x="6502399" y="3183467"/>
            <a:ext cx="4707467" cy="3674533"/>
          </a:xfrm>
          <a:prstGeom prst="rect">
            <a:avLst/>
          </a:prstGeom>
        </p:spPr>
      </p:pic>
      <p:sp>
        <p:nvSpPr>
          <p:cNvPr id="5" name="Rectangle 4"/>
          <p:cNvSpPr/>
          <p:nvPr/>
        </p:nvSpPr>
        <p:spPr>
          <a:xfrm>
            <a:off x="6733100" y="3522133"/>
            <a:ext cx="1157833" cy="1104423"/>
          </a:xfrm>
          <a:prstGeom prst="rect">
            <a:avLst/>
          </a:prstGeom>
          <a:noFill/>
          <a:ln w="76200" cmpd="sng">
            <a:solidFill>
              <a:srgbClr val="00009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426609437"/>
              </p:ext>
            </p:extLst>
          </p:nvPr>
        </p:nvGraphicFramePr>
        <p:xfrm>
          <a:off x="717551" y="2108727"/>
          <a:ext cx="8695724" cy="1091671"/>
        </p:xfrm>
        <a:graphic>
          <a:graphicData uri="http://schemas.openxmlformats.org/presentationml/2006/ole">
            <mc:AlternateContent xmlns:mc="http://schemas.openxmlformats.org/markup-compatibility/2006">
              <mc:Choice xmlns:v="urn:schemas-microsoft-com:vml" Requires="v">
                <p:oleObj spid="_x0000_s777338" name="Equation" r:id="rId6" imgW="2933700" imgH="368300" progId="Equation.DSMT4">
                  <p:embed/>
                </p:oleObj>
              </mc:Choice>
              <mc:Fallback>
                <p:oleObj name="Equation" r:id="rId6" imgW="2933700" imgH="368300" progId="Equation.DSMT4">
                  <p:embed/>
                  <p:pic>
                    <p:nvPicPr>
                      <p:cNvPr id="0" name=""/>
                      <p:cNvPicPr/>
                      <p:nvPr/>
                    </p:nvPicPr>
                    <p:blipFill>
                      <a:blip r:embed="rId7"/>
                      <a:stretch>
                        <a:fillRect/>
                      </a:stretch>
                    </p:blipFill>
                    <p:spPr>
                      <a:xfrm>
                        <a:off x="717551" y="2108727"/>
                        <a:ext cx="8695724" cy="1091671"/>
                      </a:xfrm>
                      <a:prstGeom prst="rect">
                        <a:avLst/>
                      </a:prstGeom>
                    </p:spPr>
                  </p:pic>
                </p:oleObj>
              </mc:Fallback>
            </mc:AlternateContent>
          </a:graphicData>
        </a:graphic>
      </p:graphicFrame>
      <p:cxnSp>
        <p:nvCxnSpPr>
          <p:cNvPr id="9" name="Straight Connector 8"/>
          <p:cNvCxnSpPr/>
          <p:nvPr/>
        </p:nvCxnSpPr>
        <p:spPr>
          <a:xfrm>
            <a:off x="6858000" y="3556000"/>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7241100" y="3945466"/>
            <a:ext cx="1157833" cy="1104423"/>
          </a:xfrm>
          <a:prstGeom prst="rect">
            <a:avLst/>
          </a:prstGeom>
          <a:noFill/>
          <a:ln w="76200" cmpd="sng">
            <a:solidFill>
              <a:srgbClr val="00009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12" name="Straight Connector 11"/>
          <p:cNvCxnSpPr/>
          <p:nvPr/>
        </p:nvCxnSpPr>
        <p:spPr>
          <a:xfrm>
            <a:off x="7382934" y="3708400"/>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010400" y="4030133"/>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7704667" y="4284133"/>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993467" y="4521200"/>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840133" y="3640667"/>
            <a:ext cx="406400" cy="4064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20" name="Content Placeholder 2"/>
          <p:cNvSpPr>
            <a:spLocks noGrp="1"/>
          </p:cNvSpPr>
          <p:nvPr>
            <p:ph idx="4294967295"/>
          </p:nvPr>
        </p:nvSpPr>
        <p:spPr>
          <a:xfrm>
            <a:off x="338672" y="3183467"/>
            <a:ext cx="5825066" cy="2997200"/>
          </a:xfrm>
          <a:prstGeom prst="rect">
            <a:avLst/>
          </a:prstGeom>
        </p:spPr>
        <p:txBody>
          <a:bodyPr/>
          <a:lstStyle/>
          <a:p>
            <a:r>
              <a:rPr lang="en-US" b="0" dirty="0" smtClean="0">
                <a:latin typeface="Times"/>
                <a:cs typeface="Times"/>
              </a:rPr>
              <a:t>Sum because we want the weighted average of differences over the whole box.</a:t>
            </a:r>
            <a:endParaRPr lang="en-US" b="0" dirty="0">
              <a:latin typeface="Times"/>
              <a:cs typeface="Times"/>
            </a:endParaRPr>
          </a:p>
        </p:txBody>
      </p:sp>
    </p:spTree>
    <p:extLst>
      <p:ext uri="{BB962C8B-B14F-4D97-AF65-F5344CB8AC3E}">
        <p14:creationId xmlns:p14="http://schemas.microsoft.com/office/powerpoint/2010/main" val="72875219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Harris Corner Detector</a:t>
            </a:r>
            <a:endParaRPr lang="en-US" dirty="0"/>
          </a:p>
        </p:txBody>
      </p:sp>
      <p:sp>
        <p:nvSpPr>
          <p:cNvPr id="3" name="Content Placeholder 2"/>
          <p:cNvSpPr>
            <a:spLocks noGrp="1"/>
          </p:cNvSpPr>
          <p:nvPr>
            <p:ph idx="4294967295"/>
          </p:nvPr>
        </p:nvSpPr>
        <p:spPr>
          <a:xfrm>
            <a:off x="491067" y="922868"/>
            <a:ext cx="10972800" cy="1176865"/>
          </a:xfrm>
          <a:prstGeom prst="rect">
            <a:avLst/>
          </a:prstGeom>
        </p:spPr>
        <p:txBody>
          <a:bodyPr/>
          <a:lstStyle/>
          <a:p>
            <a:r>
              <a:rPr lang="en-US" b="0" dirty="0" smtClean="0"/>
              <a:t>This function measures change in intensity across the region when we shift by </a:t>
            </a:r>
            <a:r>
              <a:rPr lang="en-US" b="0" dirty="0" err="1" smtClean="0">
                <a:latin typeface="Times"/>
                <a:cs typeface="Times"/>
              </a:rPr>
              <a:t>δ</a:t>
            </a:r>
            <a:r>
              <a:rPr lang="en-US" b="0" baseline="-25000" dirty="0" err="1" smtClean="0">
                <a:latin typeface="Times"/>
                <a:cs typeface="Times"/>
              </a:rPr>
              <a:t>x</a:t>
            </a:r>
            <a:r>
              <a:rPr lang="en-US" b="0" dirty="0" smtClean="0">
                <a:latin typeface="Times"/>
                <a:cs typeface="Times"/>
              </a:rPr>
              <a:t> and </a:t>
            </a:r>
            <a:r>
              <a:rPr lang="en-US" b="0" dirty="0" err="1" smtClean="0">
                <a:latin typeface="Times"/>
                <a:cs typeface="Times"/>
              </a:rPr>
              <a:t>δ</a:t>
            </a:r>
            <a:r>
              <a:rPr lang="en-US" b="0" baseline="-25000" dirty="0" err="1" smtClean="0">
                <a:latin typeface="Times"/>
                <a:cs typeface="Times"/>
              </a:rPr>
              <a:t>y</a:t>
            </a:r>
            <a:r>
              <a:rPr lang="en-US" b="0" dirty="0">
                <a:latin typeface="Times"/>
                <a:cs typeface="Times"/>
              </a:rPr>
              <a:t>.</a:t>
            </a:r>
          </a:p>
        </p:txBody>
      </p:sp>
      <p:graphicFrame>
        <p:nvGraphicFramePr>
          <p:cNvPr id="6" name="Object 5"/>
          <p:cNvGraphicFramePr>
            <a:graphicFrameLocks noChangeAspect="1"/>
          </p:cNvGraphicFramePr>
          <p:nvPr>
            <p:extLst>
              <p:ext uri="{D42A27DB-BD31-4B8C-83A1-F6EECF244321}">
                <p14:modId xmlns:p14="http://schemas.microsoft.com/office/powerpoint/2010/main" val="3324543937"/>
              </p:ext>
            </p:extLst>
          </p:nvPr>
        </p:nvGraphicFramePr>
        <p:xfrm>
          <a:off x="717551" y="2108727"/>
          <a:ext cx="8695724" cy="1091671"/>
        </p:xfrm>
        <a:graphic>
          <a:graphicData uri="http://schemas.openxmlformats.org/presentationml/2006/ole">
            <mc:AlternateContent xmlns:mc="http://schemas.openxmlformats.org/markup-compatibility/2006">
              <mc:Choice xmlns:v="urn:schemas-microsoft-com:vml" Requires="v">
                <p:oleObj spid="_x0000_s779580" name="Equation" r:id="rId4" imgW="2933700" imgH="368300" progId="Equation.DSMT4">
                  <p:embed/>
                </p:oleObj>
              </mc:Choice>
              <mc:Fallback>
                <p:oleObj name="Equation" r:id="rId4" imgW="2933700" imgH="368300" progId="Equation.DSMT4">
                  <p:embed/>
                  <p:pic>
                    <p:nvPicPr>
                      <p:cNvPr id="0" name=""/>
                      <p:cNvPicPr/>
                      <p:nvPr/>
                    </p:nvPicPr>
                    <p:blipFill>
                      <a:blip r:embed="rId5"/>
                      <a:stretch>
                        <a:fillRect/>
                      </a:stretch>
                    </p:blipFill>
                    <p:spPr>
                      <a:xfrm>
                        <a:off x="717551" y="2108727"/>
                        <a:ext cx="8695724" cy="1091671"/>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650825478"/>
              </p:ext>
            </p:extLst>
          </p:nvPr>
        </p:nvGraphicFramePr>
        <p:xfrm>
          <a:off x="769938" y="3386667"/>
          <a:ext cx="7739003" cy="605896"/>
        </p:xfrm>
        <a:graphic>
          <a:graphicData uri="http://schemas.openxmlformats.org/presentationml/2006/ole">
            <mc:AlternateContent xmlns:mc="http://schemas.openxmlformats.org/markup-compatibility/2006">
              <mc:Choice xmlns:v="urn:schemas-microsoft-com:vml" Requires="v">
                <p:oleObj spid="_x0000_s779581" name="Equation" r:id="rId6" imgW="2921000" imgH="228600" progId="Equation.DSMT4">
                  <p:embed/>
                </p:oleObj>
              </mc:Choice>
              <mc:Fallback>
                <p:oleObj name="Equation" r:id="rId6" imgW="2921000" imgH="228600" progId="Equation.DSMT4">
                  <p:embed/>
                  <p:pic>
                    <p:nvPicPr>
                      <p:cNvPr id="0" name=""/>
                      <p:cNvPicPr/>
                      <p:nvPr/>
                    </p:nvPicPr>
                    <p:blipFill>
                      <a:blip r:embed="rId7"/>
                      <a:stretch>
                        <a:fillRect/>
                      </a:stretch>
                    </p:blipFill>
                    <p:spPr>
                      <a:xfrm>
                        <a:off x="769938" y="3386667"/>
                        <a:ext cx="7739003" cy="605896"/>
                      </a:xfrm>
                      <a:prstGeom prst="rect">
                        <a:avLst/>
                      </a:prstGeom>
                    </p:spPr>
                  </p:pic>
                </p:oleObj>
              </mc:Fallback>
            </mc:AlternateContent>
          </a:graphicData>
        </a:graphic>
      </p:graphicFrame>
      <p:sp>
        <p:nvSpPr>
          <p:cNvPr id="18" name="Content Placeholder 2"/>
          <p:cNvSpPr>
            <a:spLocks noGrp="1"/>
          </p:cNvSpPr>
          <p:nvPr>
            <p:ph idx="4294967295"/>
          </p:nvPr>
        </p:nvSpPr>
        <p:spPr>
          <a:xfrm>
            <a:off x="8771470" y="3318934"/>
            <a:ext cx="3505195" cy="880533"/>
          </a:xfrm>
          <a:prstGeom prst="rect">
            <a:avLst/>
          </a:prstGeom>
        </p:spPr>
        <p:txBody>
          <a:bodyPr/>
          <a:lstStyle/>
          <a:p>
            <a:pPr marL="0" indent="0">
              <a:buNone/>
            </a:pPr>
            <a:r>
              <a:rPr lang="en-US" b="0" dirty="0" smtClean="0">
                <a:latin typeface="Times"/>
                <a:cs typeface="Times"/>
              </a:rPr>
              <a:t>Taylor expansion</a:t>
            </a:r>
            <a:endParaRPr lang="en-US" b="0" dirty="0">
              <a:latin typeface="Times"/>
              <a:cs typeface="Times"/>
            </a:endParaRPr>
          </a:p>
        </p:txBody>
      </p:sp>
      <p:sp>
        <p:nvSpPr>
          <p:cNvPr id="19" name="Content Placeholder 2"/>
          <p:cNvSpPr>
            <a:spLocks noGrp="1"/>
          </p:cNvSpPr>
          <p:nvPr>
            <p:ph idx="4294967295"/>
          </p:nvPr>
        </p:nvSpPr>
        <p:spPr>
          <a:xfrm>
            <a:off x="5130803" y="4368800"/>
            <a:ext cx="4775197" cy="880533"/>
          </a:xfrm>
          <a:prstGeom prst="rect">
            <a:avLst/>
          </a:prstGeom>
        </p:spPr>
        <p:txBody>
          <a:bodyPr/>
          <a:lstStyle/>
          <a:p>
            <a:pPr marL="0" indent="0">
              <a:buNone/>
            </a:pPr>
            <a:r>
              <a:rPr lang="en-US" b="0" dirty="0" smtClean="0">
                <a:latin typeface="Times"/>
                <a:cs typeface="Times"/>
              </a:rPr>
              <a:t>Use discrete derivatives</a:t>
            </a:r>
            <a:endParaRPr lang="en-US" b="0" dirty="0">
              <a:latin typeface="Times"/>
              <a:cs typeface="Times"/>
            </a:endParaRPr>
          </a:p>
        </p:txBody>
      </p:sp>
      <p:cxnSp>
        <p:nvCxnSpPr>
          <p:cNvPr id="21" name="Straight Connector 20"/>
          <p:cNvCxnSpPr/>
          <p:nvPr/>
        </p:nvCxnSpPr>
        <p:spPr>
          <a:xfrm flipV="1">
            <a:off x="6891867" y="3962400"/>
            <a:ext cx="372533" cy="508000"/>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flipV="1">
            <a:off x="5384801" y="3979334"/>
            <a:ext cx="491066" cy="474133"/>
          </a:xfrm>
          <a:prstGeom prst="line">
            <a:avLst/>
          </a:pr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graphicFrame>
        <p:nvGraphicFramePr>
          <p:cNvPr id="23" name="Object 22"/>
          <p:cNvGraphicFramePr>
            <a:graphicFrameLocks noChangeAspect="1"/>
          </p:cNvGraphicFramePr>
          <p:nvPr>
            <p:extLst>
              <p:ext uri="{D42A27DB-BD31-4B8C-83A1-F6EECF244321}">
                <p14:modId xmlns:p14="http://schemas.microsoft.com/office/powerpoint/2010/main" val="704669709"/>
              </p:ext>
            </p:extLst>
          </p:nvPr>
        </p:nvGraphicFramePr>
        <p:xfrm>
          <a:off x="964142" y="5207530"/>
          <a:ext cx="8169275" cy="1092200"/>
        </p:xfrm>
        <a:graphic>
          <a:graphicData uri="http://schemas.openxmlformats.org/presentationml/2006/ole">
            <mc:AlternateContent xmlns:mc="http://schemas.openxmlformats.org/markup-compatibility/2006">
              <mc:Choice xmlns:v="urn:schemas-microsoft-com:vml" Requires="v">
                <p:oleObj spid="_x0000_s779582" name="Equation" r:id="rId8" imgW="2755900" imgH="368300" progId="Equation.DSMT4">
                  <p:embed/>
                </p:oleObj>
              </mc:Choice>
              <mc:Fallback>
                <p:oleObj name="Equation" r:id="rId8" imgW="2755900" imgH="368300" progId="Equation.DSMT4">
                  <p:embed/>
                  <p:pic>
                    <p:nvPicPr>
                      <p:cNvPr id="0" name=""/>
                      <p:cNvPicPr/>
                      <p:nvPr/>
                    </p:nvPicPr>
                    <p:blipFill>
                      <a:blip r:embed="rId9"/>
                      <a:stretch>
                        <a:fillRect/>
                      </a:stretch>
                    </p:blipFill>
                    <p:spPr>
                      <a:xfrm>
                        <a:off x="964142" y="5207530"/>
                        <a:ext cx="8169275" cy="1092200"/>
                      </a:xfrm>
                      <a:prstGeom prst="rect">
                        <a:avLst/>
                      </a:prstGeom>
                    </p:spPr>
                  </p:pic>
                </p:oleObj>
              </mc:Fallback>
            </mc:AlternateContent>
          </a:graphicData>
        </a:graphic>
      </p:graphicFrame>
      <p:sp>
        <p:nvSpPr>
          <p:cNvPr id="11" name="Content Placeholder 2"/>
          <p:cNvSpPr>
            <a:spLocks noGrp="1"/>
          </p:cNvSpPr>
          <p:nvPr>
            <p:ph idx="4294967295"/>
          </p:nvPr>
        </p:nvSpPr>
        <p:spPr>
          <a:xfrm>
            <a:off x="861613" y="4491254"/>
            <a:ext cx="3505195" cy="880533"/>
          </a:xfrm>
          <a:prstGeom prst="rect">
            <a:avLst/>
          </a:prstGeom>
        </p:spPr>
        <p:txBody>
          <a:bodyPr/>
          <a:lstStyle/>
          <a:p>
            <a:pPr marL="0" indent="0">
              <a:buNone/>
            </a:pPr>
            <a:r>
              <a:rPr lang="en-US" b="0" dirty="0" smtClean="0">
                <a:latin typeface="Times"/>
                <a:cs typeface="Times"/>
              </a:rPr>
              <a:t>(plug in)</a:t>
            </a:r>
            <a:endParaRPr lang="en-US" b="0" dirty="0">
              <a:latin typeface="Times"/>
              <a:cs typeface="Times"/>
            </a:endParaRPr>
          </a:p>
        </p:txBody>
      </p:sp>
    </p:spTree>
    <p:extLst>
      <p:ext uri="{BB962C8B-B14F-4D97-AF65-F5344CB8AC3E}">
        <p14:creationId xmlns:p14="http://schemas.microsoft.com/office/powerpoint/2010/main" val="37841558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build="p"/>
      <p:bldP spid="11"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Harris Corner Detector</a:t>
            </a:r>
            <a:endParaRPr lang="en-US" dirty="0"/>
          </a:p>
        </p:txBody>
      </p:sp>
      <p:graphicFrame>
        <p:nvGraphicFramePr>
          <p:cNvPr id="23" name="Object 22"/>
          <p:cNvGraphicFramePr>
            <a:graphicFrameLocks noChangeAspect="1"/>
          </p:cNvGraphicFramePr>
          <p:nvPr>
            <p:extLst>
              <p:ext uri="{D42A27DB-BD31-4B8C-83A1-F6EECF244321}">
                <p14:modId xmlns:p14="http://schemas.microsoft.com/office/powerpoint/2010/main" val="1336263740"/>
              </p:ext>
            </p:extLst>
          </p:nvPr>
        </p:nvGraphicFramePr>
        <p:xfrm>
          <a:off x="964142" y="5207530"/>
          <a:ext cx="8169275" cy="1092200"/>
        </p:xfrm>
        <a:graphic>
          <a:graphicData uri="http://schemas.openxmlformats.org/presentationml/2006/ole">
            <mc:AlternateContent xmlns:mc="http://schemas.openxmlformats.org/markup-compatibility/2006">
              <mc:Choice xmlns:v="urn:schemas-microsoft-com:vml" Requires="v">
                <p:oleObj spid="_x0000_s780396" name="Equation" r:id="rId4" imgW="2755900" imgH="368300" progId="Equation.DSMT4">
                  <p:embed/>
                </p:oleObj>
              </mc:Choice>
              <mc:Fallback>
                <p:oleObj name="Equation" r:id="rId4" imgW="2755900" imgH="368300" progId="Equation.DSMT4">
                  <p:embed/>
                  <p:pic>
                    <p:nvPicPr>
                      <p:cNvPr id="0" name=""/>
                      <p:cNvPicPr/>
                      <p:nvPr/>
                    </p:nvPicPr>
                    <p:blipFill>
                      <a:blip r:embed="rId5"/>
                      <a:stretch>
                        <a:fillRect/>
                      </a:stretch>
                    </p:blipFill>
                    <p:spPr>
                      <a:xfrm>
                        <a:off x="964142" y="5207530"/>
                        <a:ext cx="8169275" cy="1092200"/>
                      </a:xfrm>
                      <a:prstGeom prst="rect">
                        <a:avLst/>
                      </a:prstGeom>
                    </p:spPr>
                  </p:pic>
                </p:oleObj>
              </mc:Fallback>
            </mc:AlternateContent>
          </a:graphicData>
        </a:graphic>
      </p:graphicFrame>
    </p:spTree>
    <p:extLst>
      <p:ext uri="{BB962C8B-B14F-4D97-AF65-F5344CB8AC3E}">
        <p14:creationId xmlns:p14="http://schemas.microsoft.com/office/powerpoint/2010/main" val="10066150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Harris Corner Detector</a:t>
            </a:r>
            <a:endParaRPr lang="en-US" dirty="0"/>
          </a:p>
        </p:txBody>
      </p:sp>
      <p:graphicFrame>
        <p:nvGraphicFramePr>
          <p:cNvPr id="23" name="Object 22"/>
          <p:cNvGraphicFramePr>
            <a:graphicFrameLocks noChangeAspect="1"/>
          </p:cNvGraphicFramePr>
          <p:nvPr>
            <p:extLst>
              <p:ext uri="{D42A27DB-BD31-4B8C-83A1-F6EECF244321}">
                <p14:modId xmlns:p14="http://schemas.microsoft.com/office/powerpoint/2010/main" val="2007989487"/>
              </p:ext>
            </p:extLst>
          </p:nvPr>
        </p:nvGraphicFramePr>
        <p:xfrm>
          <a:off x="913342" y="774038"/>
          <a:ext cx="8169275" cy="1092200"/>
        </p:xfrm>
        <a:graphic>
          <a:graphicData uri="http://schemas.openxmlformats.org/presentationml/2006/ole">
            <mc:AlternateContent xmlns:mc="http://schemas.openxmlformats.org/markup-compatibility/2006">
              <mc:Choice xmlns:v="urn:schemas-microsoft-com:vml" Requires="v">
                <p:oleObj spid="_x0000_s781708" name="Equation" r:id="rId4" imgW="2755900" imgH="368300" progId="Equation.DSMT4">
                  <p:embed/>
                </p:oleObj>
              </mc:Choice>
              <mc:Fallback>
                <p:oleObj name="Equation" r:id="rId4" imgW="2755900" imgH="368300" progId="Equation.DSMT4">
                  <p:embed/>
                  <p:pic>
                    <p:nvPicPr>
                      <p:cNvPr id="0" name=""/>
                      <p:cNvPicPr/>
                      <p:nvPr/>
                    </p:nvPicPr>
                    <p:blipFill>
                      <a:blip r:embed="rId5"/>
                      <a:stretch>
                        <a:fillRect/>
                      </a:stretch>
                    </p:blipFill>
                    <p:spPr>
                      <a:xfrm>
                        <a:off x="913342" y="774038"/>
                        <a:ext cx="8169275" cy="109220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266069317"/>
              </p:ext>
            </p:extLst>
          </p:nvPr>
        </p:nvGraphicFramePr>
        <p:xfrm>
          <a:off x="2378050" y="1572780"/>
          <a:ext cx="4443413" cy="1733550"/>
        </p:xfrm>
        <a:graphic>
          <a:graphicData uri="http://schemas.openxmlformats.org/presentationml/2006/ole">
            <mc:AlternateContent xmlns:mc="http://schemas.openxmlformats.org/markup-compatibility/2006">
              <mc:Choice xmlns:v="urn:schemas-microsoft-com:vml" Requires="v">
                <p:oleObj spid="_x0000_s781709" name="Equation" r:id="rId6" imgW="1498600" imgH="584200" progId="Equation.DSMT4">
                  <p:embed/>
                </p:oleObj>
              </mc:Choice>
              <mc:Fallback>
                <p:oleObj name="Equation" r:id="rId6" imgW="1498600" imgH="584200" progId="Equation.DSMT4">
                  <p:embed/>
                  <p:pic>
                    <p:nvPicPr>
                      <p:cNvPr id="0" name=""/>
                      <p:cNvPicPr/>
                      <p:nvPr/>
                    </p:nvPicPr>
                    <p:blipFill>
                      <a:blip r:embed="rId7"/>
                      <a:stretch>
                        <a:fillRect/>
                      </a:stretch>
                    </p:blipFill>
                    <p:spPr>
                      <a:xfrm>
                        <a:off x="2378050" y="1572780"/>
                        <a:ext cx="4443413" cy="17335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338868246"/>
              </p:ext>
            </p:extLst>
          </p:nvPr>
        </p:nvGraphicFramePr>
        <p:xfrm>
          <a:off x="696826" y="3290686"/>
          <a:ext cx="8664084" cy="1480058"/>
        </p:xfrm>
        <a:graphic>
          <a:graphicData uri="http://schemas.openxmlformats.org/presentationml/2006/ole">
            <mc:AlternateContent xmlns:mc="http://schemas.openxmlformats.org/markup-compatibility/2006">
              <mc:Choice xmlns:v="urn:schemas-microsoft-com:vml" Requires="v">
                <p:oleObj spid="_x0000_s781710" name="Equation" r:id="rId8" imgW="3797300" imgH="647700" progId="Equation.DSMT4">
                  <p:embed/>
                </p:oleObj>
              </mc:Choice>
              <mc:Fallback>
                <p:oleObj name="Equation" r:id="rId8" imgW="3797300" imgH="647700" progId="Equation.DSMT4">
                  <p:embed/>
                  <p:pic>
                    <p:nvPicPr>
                      <p:cNvPr id="0" name=""/>
                      <p:cNvPicPr/>
                      <p:nvPr/>
                    </p:nvPicPr>
                    <p:blipFill>
                      <a:blip r:embed="rId9"/>
                      <a:stretch>
                        <a:fillRect/>
                      </a:stretch>
                    </p:blipFill>
                    <p:spPr>
                      <a:xfrm>
                        <a:off x="696826" y="3290686"/>
                        <a:ext cx="8664084" cy="1480058"/>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054157132"/>
              </p:ext>
            </p:extLst>
          </p:nvPr>
        </p:nvGraphicFramePr>
        <p:xfrm>
          <a:off x="1553150" y="5061113"/>
          <a:ext cx="7513775" cy="1616844"/>
        </p:xfrm>
        <a:graphic>
          <a:graphicData uri="http://schemas.openxmlformats.org/presentationml/2006/ole">
            <mc:AlternateContent xmlns:mc="http://schemas.openxmlformats.org/markup-compatibility/2006">
              <mc:Choice xmlns:v="urn:schemas-microsoft-com:vml" Requires="v">
                <p:oleObj spid="_x0000_s781711" name="Equation" r:id="rId10" imgW="4254500" imgH="914400" progId="Equation.DSMT4">
                  <p:embed/>
                </p:oleObj>
              </mc:Choice>
              <mc:Fallback>
                <p:oleObj name="Equation" r:id="rId10" imgW="4254500" imgH="914400" progId="Equation.DSMT4">
                  <p:embed/>
                  <p:pic>
                    <p:nvPicPr>
                      <p:cNvPr id="0" name=""/>
                      <p:cNvPicPr/>
                      <p:nvPr/>
                    </p:nvPicPr>
                    <p:blipFill>
                      <a:blip r:embed="rId11"/>
                      <a:stretch>
                        <a:fillRect/>
                      </a:stretch>
                    </p:blipFill>
                    <p:spPr>
                      <a:xfrm>
                        <a:off x="1553150" y="5061113"/>
                        <a:ext cx="7513775" cy="1616844"/>
                      </a:xfrm>
                      <a:prstGeom prst="rect">
                        <a:avLst/>
                      </a:prstGeom>
                    </p:spPr>
                  </p:pic>
                </p:oleObj>
              </mc:Fallback>
            </mc:AlternateContent>
          </a:graphicData>
        </a:graphic>
      </p:graphicFrame>
    </p:spTree>
    <p:extLst>
      <p:ext uri="{BB962C8B-B14F-4D97-AF65-F5344CB8AC3E}">
        <p14:creationId xmlns:p14="http://schemas.microsoft.com/office/powerpoint/2010/main" val="6709589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Harris Corner Detector</a:t>
            </a:r>
            <a:endParaRPr lang="en-US" dirty="0"/>
          </a:p>
        </p:txBody>
      </p:sp>
      <p:graphicFrame>
        <p:nvGraphicFramePr>
          <p:cNvPr id="23" name="Object 22"/>
          <p:cNvGraphicFramePr>
            <a:graphicFrameLocks noChangeAspect="1"/>
          </p:cNvGraphicFramePr>
          <p:nvPr>
            <p:extLst>
              <p:ext uri="{D42A27DB-BD31-4B8C-83A1-F6EECF244321}">
                <p14:modId xmlns:p14="http://schemas.microsoft.com/office/powerpoint/2010/main" val="2135813482"/>
              </p:ext>
            </p:extLst>
          </p:nvPr>
        </p:nvGraphicFramePr>
        <p:xfrm>
          <a:off x="913342" y="774038"/>
          <a:ext cx="8169275" cy="1092200"/>
        </p:xfrm>
        <a:graphic>
          <a:graphicData uri="http://schemas.openxmlformats.org/presentationml/2006/ole">
            <mc:AlternateContent xmlns:mc="http://schemas.openxmlformats.org/markup-compatibility/2006">
              <mc:Choice xmlns:v="urn:schemas-microsoft-com:vml" Requires="v">
                <p:oleObj spid="_x0000_s782617" name="Equation" r:id="rId4" imgW="2755900" imgH="368300" progId="Equation.DSMT4">
                  <p:embed/>
                </p:oleObj>
              </mc:Choice>
              <mc:Fallback>
                <p:oleObj name="Equation" r:id="rId4" imgW="2755900" imgH="368300" progId="Equation.DSMT4">
                  <p:embed/>
                  <p:pic>
                    <p:nvPicPr>
                      <p:cNvPr id="0" name=""/>
                      <p:cNvPicPr/>
                      <p:nvPr/>
                    </p:nvPicPr>
                    <p:blipFill>
                      <a:blip r:embed="rId5"/>
                      <a:stretch>
                        <a:fillRect/>
                      </a:stretch>
                    </p:blipFill>
                    <p:spPr>
                      <a:xfrm>
                        <a:off x="913342" y="774038"/>
                        <a:ext cx="8169275" cy="109220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610373983"/>
              </p:ext>
            </p:extLst>
          </p:nvPr>
        </p:nvGraphicFramePr>
        <p:xfrm>
          <a:off x="2378050" y="1572780"/>
          <a:ext cx="4443413" cy="1733550"/>
        </p:xfrm>
        <a:graphic>
          <a:graphicData uri="http://schemas.openxmlformats.org/presentationml/2006/ole">
            <mc:AlternateContent xmlns:mc="http://schemas.openxmlformats.org/markup-compatibility/2006">
              <mc:Choice xmlns:v="urn:schemas-microsoft-com:vml" Requires="v">
                <p:oleObj spid="_x0000_s782618" name="Equation" r:id="rId6" imgW="1498600" imgH="584200" progId="Equation.DSMT4">
                  <p:embed/>
                </p:oleObj>
              </mc:Choice>
              <mc:Fallback>
                <p:oleObj name="Equation" r:id="rId6" imgW="1498600" imgH="584200" progId="Equation.DSMT4">
                  <p:embed/>
                  <p:pic>
                    <p:nvPicPr>
                      <p:cNvPr id="0" name=""/>
                      <p:cNvPicPr/>
                      <p:nvPr/>
                    </p:nvPicPr>
                    <p:blipFill>
                      <a:blip r:embed="rId7"/>
                      <a:stretch>
                        <a:fillRect/>
                      </a:stretch>
                    </p:blipFill>
                    <p:spPr>
                      <a:xfrm>
                        <a:off x="2378050" y="1572780"/>
                        <a:ext cx="4443413" cy="17335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711012722"/>
              </p:ext>
            </p:extLst>
          </p:nvPr>
        </p:nvGraphicFramePr>
        <p:xfrm>
          <a:off x="684243" y="3457271"/>
          <a:ext cx="6137275" cy="1733550"/>
        </p:xfrm>
        <a:graphic>
          <a:graphicData uri="http://schemas.openxmlformats.org/presentationml/2006/ole">
            <mc:AlternateContent xmlns:mc="http://schemas.openxmlformats.org/markup-compatibility/2006">
              <mc:Choice xmlns:v="urn:schemas-microsoft-com:vml" Requires="v">
                <p:oleObj spid="_x0000_s782619" name="Equation" r:id="rId8" imgW="2070100" imgH="584200" progId="Equation.DSMT4">
                  <p:embed/>
                </p:oleObj>
              </mc:Choice>
              <mc:Fallback>
                <p:oleObj name="Equation" r:id="rId8" imgW="2070100" imgH="584200" progId="Equation.DSMT4">
                  <p:embed/>
                  <p:pic>
                    <p:nvPicPr>
                      <p:cNvPr id="0" name=""/>
                      <p:cNvPicPr/>
                      <p:nvPr/>
                    </p:nvPicPr>
                    <p:blipFill>
                      <a:blip r:embed="rId9"/>
                      <a:stretch>
                        <a:fillRect/>
                      </a:stretch>
                    </p:blipFill>
                    <p:spPr>
                      <a:xfrm>
                        <a:off x="684243" y="3457271"/>
                        <a:ext cx="6137275" cy="1733550"/>
                      </a:xfrm>
                      <a:prstGeom prst="rect">
                        <a:avLst/>
                      </a:prstGeom>
                    </p:spPr>
                  </p:pic>
                </p:oleObj>
              </mc:Fallback>
            </mc:AlternateContent>
          </a:graphicData>
        </a:graphic>
      </p:graphicFrame>
      <p:sp>
        <p:nvSpPr>
          <p:cNvPr id="3" name="TextBox 2"/>
          <p:cNvSpPr txBox="1"/>
          <p:nvPr/>
        </p:nvSpPr>
        <p:spPr>
          <a:xfrm>
            <a:off x="8151251" y="3675561"/>
            <a:ext cx="3713641" cy="1138773"/>
          </a:xfrm>
          <a:prstGeom prst="rect">
            <a:avLst/>
          </a:prstGeom>
          <a:noFill/>
        </p:spPr>
        <p:txBody>
          <a:bodyPr wrap="square" rtlCol="0">
            <a:spAutoFit/>
          </a:bodyPr>
          <a:lstStyle/>
          <a:p>
            <a:r>
              <a:rPr lang="en-US" sz="3400" dirty="0" smtClean="0">
                <a:latin typeface="Segoe"/>
                <a:cs typeface="Segoe"/>
              </a:rPr>
              <a:t>This is the formula for an ellipse</a:t>
            </a:r>
            <a:endParaRPr lang="en-US" sz="3400" dirty="0">
              <a:latin typeface="Segoe"/>
              <a:cs typeface="Segoe"/>
            </a:endParaRPr>
          </a:p>
        </p:txBody>
      </p:sp>
      <p:sp>
        <p:nvSpPr>
          <p:cNvPr id="13" name="Right Arrow 12"/>
          <p:cNvSpPr/>
          <p:nvPr/>
        </p:nvSpPr>
        <p:spPr>
          <a:xfrm>
            <a:off x="7100172" y="4060436"/>
            <a:ext cx="904359" cy="5195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8350883" y="6117970"/>
            <a:ext cx="1903392" cy="5580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7850601" y="5734643"/>
            <a:ext cx="2982458" cy="5580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521957" y="5405949"/>
            <a:ext cx="3734417" cy="5580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193313" y="5077258"/>
            <a:ext cx="4544101" cy="5580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6850033" y="4830187"/>
            <a:ext cx="5041316" cy="1974296"/>
          </a:xfrm>
          <a:custGeom>
            <a:avLst/>
            <a:gdLst>
              <a:gd name="connsiteX0" fmla="*/ 0 w 5041316"/>
              <a:gd name="connsiteY0" fmla="*/ 0 h 1974296"/>
              <a:gd name="connsiteX1" fmla="*/ 962083 w 5041316"/>
              <a:gd name="connsiteY1" fmla="*/ 1270089 h 1974296"/>
              <a:gd name="connsiteX2" fmla="*/ 2001133 w 5041316"/>
              <a:gd name="connsiteY2" fmla="*/ 1847403 h 1974296"/>
              <a:gd name="connsiteX3" fmla="*/ 2770800 w 5041316"/>
              <a:gd name="connsiteY3" fmla="*/ 1924378 h 1974296"/>
              <a:gd name="connsiteX4" fmla="*/ 4136958 w 5041316"/>
              <a:gd name="connsiteY4" fmla="*/ 1231602 h 1974296"/>
              <a:gd name="connsiteX5" fmla="*/ 5041316 w 5041316"/>
              <a:gd name="connsiteY5" fmla="*/ 76975 h 197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1316" h="1974296">
                <a:moveTo>
                  <a:pt x="0" y="0"/>
                </a:moveTo>
                <a:cubicBezTo>
                  <a:pt x="314280" y="481094"/>
                  <a:pt x="628561" y="962189"/>
                  <a:pt x="962083" y="1270089"/>
                </a:cubicBezTo>
                <a:cubicBezTo>
                  <a:pt x="1295605" y="1577989"/>
                  <a:pt x="1699680" y="1738355"/>
                  <a:pt x="2001133" y="1847403"/>
                </a:cubicBezTo>
                <a:cubicBezTo>
                  <a:pt x="2302586" y="1956451"/>
                  <a:pt x="2414829" y="2027012"/>
                  <a:pt x="2770800" y="1924378"/>
                </a:cubicBezTo>
                <a:cubicBezTo>
                  <a:pt x="3126771" y="1821745"/>
                  <a:pt x="3758539" y="1539502"/>
                  <a:pt x="4136958" y="1231602"/>
                </a:cubicBezTo>
                <a:cubicBezTo>
                  <a:pt x="4515377" y="923702"/>
                  <a:pt x="4778346" y="500338"/>
                  <a:pt x="5041316" y="76975"/>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p:cNvSpPr txBox="1"/>
          <p:nvPr/>
        </p:nvSpPr>
        <p:spPr>
          <a:xfrm>
            <a:off x="645468" y="5444439"/>
            <a:ext cx="6531673" cy="1138773"/>
          </a:xfrm>
          <a:prstGeom prst="rect">
            <a:avLst/>
          </a:prstGeom>
          <a:noFill/>
        </p:spPr>
        <p:txBody>
          <a:bodyPr wrap="square" rtlCol="0">
            <a:spAutoFit/>
          </a:bodyPr>
          <a:lstStyle/>
          <a:p>
            <a:r>
              <a:rPr lang="en-US" sz="3400" dirty="0" smtClean="0">
                <a:latin typeface="Segoe"/>
                <a:cs typeface="Segoe"/>
              </a:rPr>
              <a:t>The level sets of the </a:t>
            </a:r>
            <a:r>
              <a:rPr lang="en-US" sz="3400" dirty="0">
                <a:latin typeface="Segoe"/>
                <a:cs typeface="Segoe"/>
              </a:rPr>
              <a:t>E</a:t>
            </a:r>
            <a:r>
              <a:rPr lang="en-US" sz="3400" dirty="0" smtClean="0">
                <a:latin typeface="Segoe"/>
                <a:cs typeface="Segoe"/>
              </a:rPr>
              <a:t> function are ellipses</a:t>
            </a:r>
            <a:endParaRPr lang="en-US" sz="3400" dirty="0">
              <a:latin typeface="Segoe"/>
              <a:cs typeface="Segoe"/>
            </a:endParaRPr>
          </a:p>
        </p:txBody>
      </p:sp>
    </p:spTree>
    <p:extLst>
      <p:ext uri="{BB962C8B-B14F-4D97-AF65-F5344CB8AC3E}">
        <p14:creationId xmlns:p14="http://schemas.microsoft.com/office/powerpoint/2010/main" val="4060839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animBg="1"/>
      <p:bldP spid="16" grpId="0" animBg="1"/>
      <p:bldP spid="14" grpId="0" animBg="1"/>
      <p:bldP spid="17" grpId="0" animBg="1"/>
      <p:bldP spid="18" grpId="0" animBg="1"/>
      <p:bldP spid="15" grpId="0" animBg="1"/>
      <p:bldP spid="2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Harris Corner Detector</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759811709"/>
              </p:ext>
            </p:extLst>
          </p:nvPr>
        </p:nvGraphicFramePr>
        <p:xfrm>
          <a:off x="684243" y="3457271"/>
          <a:ext cx="6137275" cy="1733550"/>
        </p:xfrm>
        <a:graphic>
          <a:graphicData uri="http://schemas.openxmlformats.org/presentationml/2006/ole">
            <mc:AlternateContent xmlns:mc="http://schemas.openxmlformats.org/markup-compatibility/2006">
              <mc:Choice xmlns:v="urn:schemas-microsoft-com:vml" Requires="v">
                <p:oleObj spid="_x0000_s783457" name="Equation" r:id="rId4" imgW="2070100" imgH="584200" progId="Equation.DSMT4">
                  <p:embed/>
                </p:oleObj>
              </mc:Choice>
              <mc:Fallback>
                <p:oleObj name="Equation" r:id="rId4" imgW="2070100" imgH="584200" progId="Equation.DSMT4">
                  <p:embed/>
                  <p:pic>
                    <p:nvPicPr>
                      <p:cNvPr id="0" name=""/>
                      <p:cNvPicPr/>
                      <p:nvPr/>
                    </p:nvPicPr>
                    <p:blipFill>
                      <a:blip r:embed="rId5"/>
                      <a:stretch>
                        <a:fillRect/>
                      </a:stretch>
                    </p:blipFill>
                    <p:spPr>
                      <a:xfrm>
                        <a:off x="684243" y="3457271"/>
                        <a:ext cx="6137275" cy="1733550"/>
                      </a:xfrm>
                      <a:prstGeom prst="rect">
                        <a:avLst/>
                      </a:prstGeom>
                    </p:spPr>
                  </p:pic>
                </p:oleObj>
              </mc:Fallback>
            </mc:AlternateContent>
          </a:graphicData>
        </a:graphic>
      </p:graphicFrame>
      <p:sp>
        <p:nvSpPr>
          <p:cNvPr id="3" name="TextBox 2"/>
          <p:cNvSpPr txBox="1"/>
          <p:nvPr/>
        </p:nvSpPr>
        <p:spPr>
          <a:xfrm>
            <a:off x="8151251" y="3675561"/>
            <a:ext cx="3713641" cy="1138773"/>
          </a:xfrm>
          <a:prstGeom prst="rect">
            <a:avLst/>
          </a:prstGeom>
          <a:noFill/>
        </p:spPr>
        <p:txBody>
          <a:bodyPr wrap="square" rtlCol="0">
            <a:spAutoFit/>
          </a:bodyPr>
          <a:lstStyle/>
          <a:p>
            <a:r>
              <a:rPr lang="en-US" sz="3400" dirty="0" smtClean="0">
                <a:latin typeface="Segoe"/>
                <a:cs typeface="Segoe"/>
              </a:rPr>
              <a:t>This is the formula for an ellipse</a:t>
            </a:r>
            <a:endParaRPr lang="en-US" sz="3400" dirty="0">
              <a:latin typeface="Segoe"/>
              <a:cs typeface="Segoe"/>
            </a:endParaRPr>
          </a:p>
        </p:txBody>
      </p:sp>
      <p:sp>
        <p:nvSpPr>
          <p:cNvPr id="13" name="Right Arrow 12"/>
          <p:cNvSpPr/>
          <p:nvPr/>
        </p:nvSpPr>
        <p:spPr>
          <a:xfrm>
            <a:off x="7100172" y="4060436"/>
            <a:ext cx="904359" cy="5195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8350883" y="6117970"/>
            <a:ext cx="1903392" cy="5580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7850601" y="5734643"/>
            <a:ext cx="2982458" cy="5580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521957" y="5405949"/>
            <a:ext cx="3734417" cy="5580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193313" y="5077258"/>
            <a:ext cx="4544101" cy="5580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6850033" y="4830187"/>
            <a:ext cx="5041316" cy="1974296"/>
          </a:xfrm>
          <a:custGeom>
            <a:avLst/>
            <a:gdLst>
              <a:gd name="connsiteX0" fmla="*/ 0 w 5041316"/>
              <a:gd name="connsiteY0" fmla="*/ 0 h 1974296"/>
              <a:gd name="connsiteX1" fmla="*/ 962083 w 5041316"/>
              <a:gd name="connsiteY1" fmla="*/ 1270089 h 1974296"/>
              <a:gd name="connsiteX2" fmla="*/ 2001133 w 5041316"/>
              <a:gd name="connsiteY2" fmla="*/ 1847403 h 1974296"/>
              <a:gd name="connsiteX3" fmla="*/ 2770800 w 5041316"/>
              <a:gd name="connsiteY3" fmla="*/ 1924378 h 1974296"/>
              <a:gd name="connsiteX4" fmla="*/ 4136958 w 5041316"/>
              <a:gd name="connsiteY4" fmla="*/ 1231602 h 1974296"/>
              <a:gd name="connsiteX5" fmla="*/ 5041316 w 5041316"/>
              <a:gd name="connsiteY5" fmla="*/ 76975 h 197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1316" h="1974296">
                <a:moveTo>
                  <a:pt x="0" y="0"/>
                </a:moveTo>
                <a:cubicBezTo>
                  <a:pt x="314280" y="481094"/>
                  <a:pt x="628561" y="962189"/>
                  <a:pt x="962083" y="1270089"/>
                </a:cubicBezTo>
                <a:cubicBezTo>
                  <a:pt x="1295605" y="1577989"/>
                  <a:pt x="1699680" y="1738355"/>
                  <a:pt x="2001133" y="1847403"/>
                </a:cubicBezTo>
                <a:cubicBezTo>
                  <a:pt x="2302586" y="1956451"/>
                  <a:pt x="2414829" y="2027012"/>
                  <a:pt x="2770800" y="1924378"/>
                </a:cubicBezTo>
                <a:cubicBezTo>
                  <a:pt x="3126771" y="1821745"/>
                  <a:pt x="3758539" y="1539502"/>
                  <a:pt x="4136958" y="1231602"/>
                </a:cubicBezTo>
                <a:cubicBezTo>
                  <a:pt x="4515377" y="923702"/>
                  <a:pt x="4778346" y="500338"/>
                  <a:pt x="5041316" y="76975"/>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p:cNvSpPr txBox="1"/>
          <p:nvPr/>
        </p:nvSpPr>
        <p:spPr>
          <a:xfrm>
            <a:off x="645468" y="5444439"/>
            <a:ext cx="6531673" cy="1138773"/>
          </a:xfrm>
          <a:prstGeom prst="rect">
            <a:avLst/>
          </a:prstGeom>
          <a:noFill/>
        </p:spPr>
        <p:txBody>
          <a:bodyPr wrap="square" rtlCol="0">
            <a:spAutoFit/>
          </a:bodyPr>
          <a:lstStyle/>
          <a:p>
            <a:r>
              <a:rPr lang="en-US" sz="3400" dirty="0" smtClean="0">
                <a:latin typeface="Segoe"/>
                <a:cs typeface="Segoe"/>
              </a:rPr>
              <a:t>The level sets of the </a:t>
            </a:r>
            <a:r>
              <a:rPr lang="en-US" sz="3400" dirty="0">
                <a:latin typeface="Segoe"/>
                <a:cs typeface="Segoe"/>
              </a:rPr>
              <a:t>E</a:t>
            </a:r>
            <a:r>
              <a:rPr lang="en-US" sz="3400" dirty="0" smtClean="0">
                <a:latin typeface="Segoe"/>
                <a:cs typeface="Segoe"/>
              </a:rPr>
              <a:t> function are ellipses</a:t>
            </a:r>
            <a:endParaRPr lang="en-US" sz="3400" dirty="0">
              <a:latin typeface="Segoe"/>
              <a:cs typeface="Segoe"/>
            </a:endParaRPr>
          </a:p>
        </p:txBody>
      </p:sp>
      <p:sp>
        <p:nvSpPr>
          <p:cNvPr id="19" name="Oval 18"/>
          <p:cNvSpPr/>
          <p:nvPr/>
        </p:nvSpPr>
        <p:spPr>
          <a:xfrm>
            <a:off x="3173341" y="2306149"/>
            <a:ext cx="2118117" cy="31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366726" y="2019039"/>
            <a:ext cx="3694398" cy="4056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674025" y="1844296"/>
            <a:ext cx="5310699" cy="38797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169138" y="1611824"/>
            <a:ext cx="6392836" cy="4087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729649" y="1654960"/>
            <a:ext cx="7005499" cy="1010555"/>
          </a:xfrm>
          <a:custGeom>
            <a:avLst/>
            <a:gdLst>
              <a:gd name="connsiteX0" fmla="*/ 0 w 5041316"/>
              <a:gd name="connsiteY0" fmla="*/ 0 h 1974296"/>
              <a:gd name="connsiteX1" fmla="*/ 962083 w 5041316"/>
              <a:gd name="connsiteY1" fmla="*/ 1270089 h 1974296"/>
              <a:gd name="connsiteX2" fmla="*/ 2001133 w 5041316"/>
              <a:gd name="connsiteY2" fmla="*/ 1847403 h 1974296"/>
              <a:gd name="connsiteX3" fmla="*/ 2770800 w 5041316"/>
              <a:gd name="connsiteY3" fmla="*/ 1924378 h 1974296"/>
              <a:gd name="connsiteX4" fmla="*/ 4136958 w 5041316"/>
              <a:gd name="connsiteY4" fmla="*/ 1231602 h 1974296"/>
              <a:gd name="connsiteX5" fmla="*/ 5041316 w 5041316"/>
              <a:gd name="connsiteY5" fmla="*/ 76975 h 197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1316" h="1974296">
                <a:moveTo>
                  <a:pt x="0" y="0"/>
                </a:moveTo>
                <a:cubicBezTo>
                  <a:pt x="314280" y="481094"/>
                  <a:pt x="628561" y="962189"/>
                  <a:pt x="962083" y="1270089"/>
                </a:cubicBezTo>
                <a:cubicBezTo>
                  <a:pt x="1295605" y="1577989"/>
                  <a:pt x="1699680" y="1738355"/>
                  <a:pt x="2001133" y="1847403"/>
                </a:cubicBezTo>
                <a:cubicBezTo>
                  <a:pt x="2302586" y="1956451"/>
                  <a:pt x="2414829" y="2027012"/>
                  <a:pt x="2770800" y="1924378"/>
                </a:cubicBezTo>
                <a:cubicBezTo>
                  <a:pt x="3126771" y="1821745"/>
                  <a:pt x="3758539" y="1539502"/>
                  <a:pt x="4136958" y="1231602"/>
                </a:cubicBezTo>
                <a:cubicBezTo>
                  <a:pt x="4515377" y="923702"/>
                  <a:pt x="4778346" y="500338"/>
                  <a:pt x="5041316" y="76975"/>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TextBox 25"/>
          <p:cNvSpPr txBox="1"/>
          <p:nvPr/>
        </p:nvSpPr>
        <p:spPr>
          <a:xfrm>
            <a:off x="8034269" y="1210808"/>
            <a:ext cx="3895563" cy="1661993"/>
          </a:xfrm>
          <a:prstGeom prst="rect">
            <a:avLst/>
          </a:prstGeom>
          <a:noFill/>
        </p:spPr>
        <p:txBody>
          <a:bodyPr wrap="square" rtlCol="0">
            <a:spAutoFit/>
          </a:bodyPr>
          <a:lstStyle/>
          <a:p>
            <a:r>
              <a:rPr lang="en-US" sz="3400" dirty="0">
                <a:latin typeface="Segoe"/>
                <a:cs typeface="Segoe"/>
              </a:rPr>
              <a:t>E</a:t>
            </a:r>
            <a:r>
              <a:rPr lang="en-US" sz="3400" dirty="0" smtClean="0">
                <a:latin typeface="Segoe"/>
                <a:cs typeface="Segoe"/>
              </a:rPr>
              <a:t> function doesn’t change, likely not a corner.</a:t>
            </a:r>
            <a:endParaRPr lang="en-US" sz="3400" dirty="0">
              <a:latin typeface="Segoe"/>
              <a:cs typeface="Segoe"/>
            </a:endParaRPr>
          </a:p>
        </p:txBody>
      </p:sp>
    </p:spTree>
    <p:extLst>
      <p:ext uri="{BB962C8B-B14F-4D97-AF65-F5344CB8AC3E}">
        <p14:creationId xmlns:p14="http://schemas.microsoft.com/office/powerpoint/2010/main" val="5595045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Harris Corner Detector</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782899496"/>
              </p:ext>
            </p:extLst>
          </p:nvPr>
        </p:nvGraphicFramePr>
        <p:xfrm>
          <a:off x="684243" y="3457271"/>
          <a:ext cx="6137275" cy="1733550"/>
        </p:xfrm>
        <a:graphic>
          <a:graphicData uri="http://schemas.openxmlformats.org/presentationml/2006/ole">
            <mc:AlternateContent xmlns:mc="http://schemas.openxmlformats.org/markup-compatibility/2006">
              <mc:Choice xmlns:v="urn:schemas-microsoft-com:vml" Requires="v">
                <p:oleObj spid="_x0000_s785505" name="Equation" r:id="rId4" imgW="2070100" imgH="584200" progId="Equation.DSMT4">
                  <p:embed/>
                </p:oleObj>
              </mc:Choice>
              <mc:Fallback>
                <p:oleObj name="Equation" r:id="rId4" imgW="2070100" imgH="584200" progId="Equation.DSMT4">
                  <p:embed/>
                  <p:pic>
                    <p:nvPicPr>
                      <p:cNvPr id="0" name=""/>
                      <p:cNvPicPr/>
                      <p:nvPr/>
                    </p:nvPicPr>
                    <p:blipFill>
                      <a:blip r:embed="rId5"/>
                      <a:stretch>
                        <a:fillRect/>
                      </a:stretch>
                    </p:blipFill>
                    <p:spPr>
                      <a:xfrm>
                        <a:off x="684243" y="3457271"/>
                        <a:ext cx="6137275" cy="1733550"/>
                      </a:xfrm>
                      <a:prstGeom prst="rect">
                        <a:avLst/>
                      </a:prstGeom>
                    </p:spPr>
                  </p:pic>
                </p:oleObj>
              </mc:Fallback>
            </mc:AlternateContent>
          </a:graphicData>
        </a:graphic>
      </p:graphicFrame>
      <p:sp>
        <p:nvSpPr>
          <p:cNvPr id="3" name="TextBox 2"/>
          <p:cNvSpPr txBox="1"/>
          <p:nvPr/>
        </p:nvSpPr>
        <p:spPr>
          <a:xfrm>
            <a:off x="8151251" y="3675561"/>
            <a:ext cx="3713641" cy="1138773"/>
          </a:xfrm>
          <a:prstGeom prst="rect">
            <a:avLst/>
          </a:prstGeom>
          <a:noFill/>
        </p:spPr>
        <p:txBody>
          <a:bodyPr wrap="square" rtlCol="0">
            <a:spAutoFit/>
          </a:bodyPr>
          <a:lstStyle/>
          <a:p>
            <a:r>
              <a:rPr lang="en-US" sz="3400" dirty="0" smtClean="0">
                <a:latin typeface="Segoe"/>
                <a:cs typeface="Segoe"/>
              </a:rPr>
              <a:t>This is the formula for an ellipse</a:t>
            </a:r>
            <a:endParaRPr lang="en-US" sz="3400" dirty="0">
              <a:latin typeface="Segoe"/>
              <a:cs typeface="Segoe"/>
            </a:endParaRPr>
          </a:p>
        </p:txBody>
      </p:sp>
      <p:sp>
        <p:nvSpPr>
          <p:cNvPr id="13" name="Right Arrow 12"/>
          <p:cNvSpPr/>
          <p:nvPr/>
        </p:nvSpPr>
        <p:spPr>
          <a:xfrm>
            <a:off x="7100172" y="4060436"/>
            <a:ext cx="904359" cy="5195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8350883" y="6117970"/>
            <a:ext cx="1903392" cy="5580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7850601" y="5734643"/>
            <a:ext cx="2982458" cy="5580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521957" y="5405949"/>
            <a:ext cx="3734417" cy="5580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193313" y="5077258"/>
            <a:ext cx="4544101" cy="5580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6850033" y="4830187"/>
            <a:ext cx="5041316" cy="1974296"/>
          </a:xfrm>
          <a:custGeom>
            <a:avLst/>
            <a:gdLst>
              <a:gd name="connsiteX0" fmla="*/ 0 w 5041316"/>
              <a:gd name="connsiteY0" fmla="*/ 0 h 1974296"/>
              <a:gd name="connsiteX1" fmla="*/ 962083 w 5041316"/>
              <a:gd name="connsiteY1" fmla="*/ 1270089 h 1974296"/>
              <a:gd name="connsiteX2" fmla="*/ 2001133 w 5041316"/>
              <a:gd name="connsiteY2" fmla="*/ 1847403 h 1974296"/>
              <a:gd name="connsiteX3" fmla="*/ 2770800 w 5041316"/>
              <a:gd name="connsiteY3" fmla="*/ 1924378 h 1974296"/>
              <a:gd name="connsiteX4" fmla="*/ 4136958 w 5041316"/>
              <a:gd name="connsiteY4" fmla="*/ 1231602 h 1974296"/>
              <a:gd name="connsiteX5" fmla="*/ 5041316 w 5041316"/>
              <a:gd name="connsiteY5" fmla="*/ 76975 h 197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1316" h="1974296">
                <a:moveTo>
                  <a:pt x="0" y="0"/>
                </a:moveTo>
                <a:cubicBezTo>
                  <a:pt x="314280" y="481094"/>
                  <a:pt x="628561" y="962189"/>
                  <a:pt x="962083" y="1270089"/>
                </a:cubicBezTo>
                <a:cubicBezTo>
                  <a:pt x="1295605" y="1577989"/>
                  <a:pt x="1699680" y="1738355"/>
                  <a:pt x="2001133" y="1847403"/>
                </a:cubicBezTo>
                <a:cubicBezTo>
                  <a:pt x="2302586" y="1956451"/>
                  <a:pt x="2414829" y="2027012"/>
                  <a:pt x="2770800" y="1924378"/>
                </a:cubicBezTo>
                <a:cubicBezTo>
                  <a:pt x="3126771" y="1821745"/>
                  <a:pt x="3758539" y="1539502"/>
                  <a:pt x="4136958" y="1231602"/>
                </a:cubicBezTo>
                <a:cubicBezTo>
                  <a:pt x="4515377" y="923702"/>
                  <a:pt x="4778346" y="500338"/>
                  <a:pt x="5041316" y="76975"/>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p:cNvSpPr txBox="1"/>
          <p:nvPr/>
        </p:nvSpPr>
        <p:spPr>
          <a:xfrm>
            <a:off x="645468" y="5444439"/>
            <a:ext cx="6531673" cy="1138773"/>
          </a:xfrm>
          <a:prstGeom prst="rect">
            <a:avLst/>
          </a:prstGeom>
          <a:noFill/>
        </p:spPr>
        <p:txBody>
          <a:bodyPr wrap="square" rtlCol="0">
            <a:spAutoFit/>
          </a:bodyPr>
          <a:lstStyle/>
          <a:p>
            <a:r>
              <a:rPr lang="en-US" sz="3400" dirty="0" smtClean="0">
                <a:latin typeface="Segoe"/>
                <a:cs typeface="Segoe"/>
              </a:rPr>
              <a:t>The level sets of the E function are ellipses</a:t>
            </a:r>
            <a:endParaRPr lang="en-US" sz="3400" dirty="0">
              <a:latin typeface="Segoe"/>
              <a:cs typeface="Segoe"/>
            </a:endParaRPr>
          </a:p>
        </p:txBody>
      </p:sp>
      <p:sp>
        <p:nvSpPr>
          <p:cNvPr id="19" name="Oval 18"/>
          <p:cNvSpPr/>
          <p:nvPr/>
        </p:nvSpPr>
        <p:spPr>
          <a:xfrm>
            <a:off x="1691733" y="2498591"/>
            <a:ext cx="1252241" cy="5580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385401" y="2057532"/>
            <a:ext cx="1827957" cy="5580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135258" y="1671106"/>
            <a:ext cx="2462933" cy="5580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995963" y="1342415"/>
            <a:ext cx="2717678" cy="5580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729650" y="1095344"/>
            <a:ext cx="3176408" cy="1974296"/>
          </a:xfrm>
          <a:custGeom>
            <a:avLst/>
            <a:gdLst>
              <a:gd name="connsiteX0" fmla="*/ 0 w 5041316"/>
              <a:gd name="connsiteY0" fmla="*/ 0 h 1974296"/>
              <a:gd name="connsiteX1" fmla="*/ 962083 w 5041316"/>
              <a:gd name="connsiteY1" fmla="*/ 1270089 h 1974296"/>
              <a:gd name="connsiteX2" fmla="*/ 2001133 w 5041316"/>
              <a:gd name="connsiteY2" fmla="*/ 1847403 h 1974296"/>
              <a:gd name="connsiteX3" fmla="*/ 2770800 w 5041316"/>
              <a:gd name="connsiteY3" fmla="*/ 1924378 h 1974296"/>
              <a:gd name="connsiteX4" fmla="*/ 4136958 w 5041316"/>
              <a:gd name="connsiteY4" fmla="*/ 1231602 h 1974296"/>
              <a:gd name="connsiteX5" fmla="*/ 5041316 w 5041316"/>
              <a:gd name="connsiteY5" fmla="*/ 76975 h 197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1316" h="1974296">
                <a:moveTo>
                  <a:pt x="0" y="0"/>
                </a:moveTo>
                <a:cubicBezTo>
                  <a:pt x="314280" y="481094"/>
                  <a:pt x="628561" y="962189"/>
                  <a:pt x="962083" y="1270089"/>
                </a:cubicBezTo>
                <a:cubicBezTo>
                  <a:pt x="1295605" y="1577989"/>
                  <a:pt x="1699680" y="1738355"/>
                  <a:pt x="2001133" y="1847403"/>
                </a:cubicBezTo>
                <a:cubicBezTo>
                  <a:pt x="2302586" y="1956451"/>
                  <a:pt x="2414829" y="2027012"/>
                  <a:pt x="2770800" y="1924378"/>
                </a:cubicBezTo>
                <a:cubicBezTo>
                  <a:pt x="3126771" y="1821745"/>
                  <a:pt x="3758539" y="1539502"/>
                  <a:pt x="4136958" y="1231602"/>
                </a:cubicBezTo>
                <a:cubicBezTo>
                  <a:pt x="4515377" y="923702"/>
                  <a:pt x="4778346" y="500338"/>
                  <a:pt x="5041316" y="76975"/>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TextBox 25"/>
          <p:cNvSpPr txBox="1"/>
          <p:nvPr/>
        </p:nvSpPr>
        <p:spPr>
          <a:xfrm>
            <a:off x="3685652" y="1441733"/>
            <a:ext cx="3713641" cy="1661993"/>
          </a:xfrm>
          <a:prstGeom prst="rect">
            <a:avLst/>
          </a:prstGeom>
          <a:noFill/>
        </p:spPr>
        <p:txBody>
          <a:bodyPr wrap="square" rtlCol="0">
            <a:spAutoFit/>
          </a:bodyPr>
          <a:lstStyle/>
          <a:p>
            <a:r>
              <a:rPr lang="en-US" sz="3400" dirty="0" smtClean="0">
                <a:latin typeface="Segoe"/>
                <a:cs typeface="Segoe"/>
              </a:rPr>
              <a:t>E function increases quickly, likely corner.</a:t>
            </a:r>
            <a:endParaRPr lang="en-US" sz="3400" dirty="0">
              <a:latin typeface="Segoe"/>
              <a:cs typeface="Segoe"/>
            </a:endParaRPr>
          </a:p>
        </p:txBody>
      </p:sp>
    </p:spTree>
    <p:extLst>
      <p:ext uri="{BB962C8B-B14F-4D97-AF65-F5344CB8AC3E}">
        <p14:creationId xmlns:p14="http://schemas.microsoft.com/office/powerpoint/2010/main" val="319803131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Harris Corner Detector</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200450839"/>
              </p:ext>
            </p:extLst>
          </p:nvPr>
        </p:nvGraphicFramePr>
        <p:xfrm>
          <a:off x="684243" y="3457271"/>
          <a:ext cx="6137275" cy="1733550"/>
        </p:xfrm>
        <a:graphic>
          <a:graphicData uri="http://schemas.openxmlformats.org/presentationml/2006/ole">
            <mc:AlternateContent xmlns:mc="http://schemas.openxmlformats.org/markup-compatibility/2006">
              <mc:Choice xmlns:v="urn:schemas-microsoft-com:vml" Requires="v">
                <p:oleObj spid="_x0000_s784485" name="Equation" r:id="rId4" imgW="2070100" imgH="584200" progId="Equation.DSMT4">
                  <p:embed/>
                </p:oleObj>
              </mc:Choice>
              <mc:Fallback>
                <p:oleObj name="Equation" r:id="rId4" imgW="2070100" imgH="584200" progId="Equation.DSMT4">
                  <p:embed/>
                  <p:pic>
                    <p:nvPicPr>
                      <p:cNvPr id="0" name=""/>
                      <p:cNvPicPr/>
                      <p:nvPr/>
                    </p:nvPicPr>
                    <p:blipFill>
                      <a:blip r:embed="rId5"/>
                      <a:stretch>
                        <a:fillRect/>
                      </a:stretch>
                    </p:blipFill>
                    <p:spPr>
                      <a:xfrm>
                        <a:off x="684243" y="3457271"/>
                        <a:ext cx="6137275" cy="1733550"/>
                      </a:xfrm>
                      <a:prstGeom prst="rect">
                        <a:avLst/>
                      </a:prstGeom>
                    </p:spPr>
                  </p:pic>
                </p:oleObj>
              </mc:Fallback>
            </mc:AlternateContent>
          </a:graphicData>
        </a:graphic>
      </p:graphicFrame>
      <p:sp>
        <p:nvSpPr>
          <p:cNvPr id="3" name="TextBox 2"/>
          <p:cNvSpPr txBox="1"/>
          <p:nvPr/>
        </p:nvSpPr>
        <p:spPr>
          <a:xfrm>
            <a:off x="8151251" y="3675561"/>
            <a:ext cx="3713641" cy="1138773"/>
          </a:xfrm>
          <a:prstGeom prst="rect">
            <a:avLst/>
          </a:prstGeom>
          <a:noFill/>
        </p:spPr>
        <p:txBody>
          <a:bodyPr wrap="square" rtlCol="0">
            <a:spAutoFit/>
          </a:bodyPr>
          <a:lstStyle/>
          <a:p>
            <a:r>
              <a:rPr lang="en-US" sz="3400" dirty="0" smtClean="0">
                <a:latin typeface="Segoe"/>
                <a:cs typeface="Segoe"/>
              </a:rPr>
              <a:t>This is the formula for an ellipse</a:t>
            </a:r>
            <a:endParaRPr lang="en-US" sz="3400" dirty="0">
              <a:latin typeface="Segoe"/>
              <a:cs typeface="Segoe"/>
            </a:endParaRPr>
          </a:p>
        </p:txBody>
      </p:sp>
      <p:sp>
        <p:nvSpPr>
          <p:cNvPr id="13" name="Right Arrow 12"/>
          <p:cNvSpPr/>
          <p:nvPr/>
        </p:nvSpPr>
        <p:spPr>
          <a:xfrm>
            <a:off x="7100172" y="4060436"/>
            <a:ext cx="904359" cy="5195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8350883" y="6117970"/>
            <a:ext cx="1903392" cy="5580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7850601" y="5734643"/>
            <a:ext cx="2982458" cy="5580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521957" y="5405949"/>
            <a:ext cx="3734417" cy="5580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193313" y="5077258"/>
            <a:ext cx="4544101" cy="5580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6850033" y="4830187"/>
            <a:ext cx="5041316" cy="1974296"/>
          </a:xfrm>
          <a:custGeom>
            <a:avLst/>
            <a:gdLst>
              <a:gd name="connsiteX0" fmla="*/ 0 w 5041316"/>
              <a:gd name="connsiteY0" fmla="*/ 0 h 1974296"/>
              <a:gd name="connsiteX1" fmla="*/ 962083 w 5041316"/>
              <a:gd name="connsiteY1" fmla="*/ 1270089 h 1974296"/>
              <a:gd name="connsiteX2" fmla="*/ 2001133 w 5041316"/>
              <a:gd name="connsiteY2" fmla="*/ 1847403 h 1974296"/>
              <a:gd name="connsiteX3" fmla="*/ 2770800 w 5041316"/>
              <a:gd name="connsiteY3" fmla="*/ 1924378 h 1974296"/>
              <a:gd name="connsiteX4" fmla="*/ 4136958 w 5041316"/>
              <a:gd name="connsiteY4" fmla="*/ 1231602 h 1974296"/>
              <a:gd name="connsiteX5" fmla="*/ 5041316 w 5041316"/>
              <a:gd name="connsiteY5" fmla="*/ 76975 h 197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1316" h="1974296">
                <a:moveTo>
                  <a:pt x="0" y="0"/>
                </a:moveTo>
                <a:cubicBezTo>
                  <a:pt x="314280" y="481094"/>
                  <a:pt x="628561" y="962189"/>
                  <a:pt x="962083" y="1270089"/>
                </a:cubicBezTo>
                <a:cubicBezTo>
                  <a:pt x="1295605" y="1577989"/>
                  <a:pt x="1699680" y="1738355"/>
                  <a:pt x="2001133" y="1847403"/>
                </a:cubicBezTo>
                <a:cubicBezTo>
                  <a:pt x="2302586" y="1956451"/>
                  <a:pt x="2414829" y="2027012"/>
                  <a:pt x="2770800" y="1924378"/>
                </a:cubicBezTo>
                <a:cubicBezTo>
                  <a:pt x="3126771" y="1821745"/>
                  <a:pt x="3758539" y="1539502"/>
                  <a:pt x="4136958" y="1231602"/>
                </a:cubicBezTo>
                <a:cubicBezTo>
                  <a:pt x="4515377" y="923702"/>
                  <a:pt x="4778346" y="500338"/>
                  <a:pt x="5041316" y="76975"/>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p:cNvSpPr txBox="1"/>
          <p:nvPr/>
        </p:nvSpPr>
        <p:spPr>
          <a:xfrm>
            <a:off x="299119" y="1076103"/>
            <a:ext cx="11546531" cy="1569660"/>
          </a:xfrm>
          <a:prstGeom prst="rect">
            <a:avLst/>
          </a:prstGeom>
          <a:noFill/>
        </p:spPr>
        <p:txBody>
          <a:bodyPr wrap="square" rtlCol="0">
            <a:spAutoFit/>
          </a:bodyPr>
          <a:lstStyle/>
          <a:p>
            <a:pPr marL="457200" indent="-457200">
              <a:buFont typeface="Arial"/>
              <a:buChar char="•"/>
            </a:pPr>
            <a:r>
              <a:rPr lang="en-US" sz="3200" dirty="0" smtClean="0">
                <a:latin typeface="Segoe"/>
                <a:cs typeface="Segoe"/>
              </a:rPr>
              <a:t>Eigenvalues of </a:t>
            </a:r>
            <a:r>
              <a:rPr lang="en-US" sz="3200" i="1" dirty="0" smtClean="0">
                <a:latin typeface="Times"/>
                <a:cs typeface="Times"/>
              </a:rPr>
              <a:t>Q</a:t>
            </a:r>
            <a:r>
              <a:rPr lang="en-US" sz="3200" dirty="0" smtClean="0">
                <a:latin typeface="Segoe"/>
                <a:cs typeface="Segoe"/>
              </a:rPr>
              <a:t> are related to </a:t>
            </a:r>
            <a:r>
              <a:rPr lang="en-US" sz="3200" dirty="0">
                <a:latin typeface="Segoe"/>
                <a:cs typeface="Segoe"/>
              </a:rPr>
              <a:t>1</a:t>
            </a:r>
            <a:r>
              <a:rPr lang="en-US" sz="3200" dirty="0" smtClean="0">
                <a:latin typeface="Segoe"/>
                <a:cs typeface="Segoe"/>
              </a:rPr>
              <a:t>/(principal axes of ellipse).</a:t>
            </a:r>
          </a:p>
          <a:p>
            <a:pPr marL="457200" indent="-457200">
              <a:buFont typeface="Arial"/>
              <a:buChar char="•"/>
            </a:pPr>
            <a:endParaRPr lang="en-US" sz="3200" dirty="0" smtClean="0">
              <a:latin typeface="Segoe"/>
              <a:cs typeface="Segoe"/>
            </a:endParaRPr>
          </a:p>
          <a:p>
            <a:pPr marL="457200" indent="-457200">
              <a:buFont typeface="Arial"/>
              <a:buChar char="•"/>
            </a:pPr>
            <a:r>
              <a:rPr lang="en-US" sz="3200" dirty="0" smtClean="0">
                <a:latin typeface="Segoe"/>
                <a:cs typeface="Segoe"/>
              </a:rPr>
              <a:t>This means 2 large eigenvalues </a:t>
            </a:r>
            <a:r>
              <a:rPr lang="en-US" sz="3200" dirty="0" smtClean="0">
                <a:latin typeface="Wingdings"/>
                <a:ea typeface="Wingdings"/>
                <a:cs typeface="Wingdings"/>
                <a:sym typeface="Wingdings"/>
              </a:rPr>
              <a:t></a:t>
            </a:r>
            <a:r>
              <a:rPr lang="en-US" sz="3200" dirty="0">
                <a:latin typeface="Segoe"/>
                <a:cs typeface="Segoe"/>
                <a:sym typeface="Wingdings"/>
              </a:rPr>
              <a:t> </a:t>
            </a:r>
            <a:r>
              <a:rPr lang="en-US" sz="3200" dirty="0" smtClean="0">
                <a:latin typeface="Segoe"/>
                <a:cs typeface="Segoe"/>
                <a:sym typeface="Wingdings"/>
              </a:rPr>
              <a:t>image has a corner!</a:t>
            </a:r>
            <a:endParaRPr lang="en-US" sz="3200" dirty="0">
              <a:latin typeface="Segoe"/>
              <a:cs typeface="Segoe"/>
            </a:endParaRPr>
          </a:p>
        </p:txBody>
      </p:sp>
    </p:spTree>
    <p:extLst>
      <p:ext uri="{BB962C8B-B14F-4D97-AF65-F5344CB8AC3E}">
        <p14:creationId xmlns:p14="http://schemas.microsoft.com/office/powerpoint/2010/main" val="374709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Harris Corner Detector</a:t>
            </a:r>
            <a:endParaRPr lang="en-US" dirty="0"/>
          </a:p>
        </p:txBody>
      </p:sp>
      <p:sp>
        <p:nvSpPr>
          <p:cNvPr id="20" name="TextBox 19"/>
          <p:cNvSpPr txBox="1"/>
          <p:nvPr/>
        </p:nvSpPr>
        <p:spPr>
          <a:xfrm>
            <a:off x="299119" y="1076103"/>
            <a:ext cx="11546531" cy="5509200"/>
          </a:xfrm>
          <a:prstGeom prst="rect">
            <a:avLst/>
          </a:prstGeom>
          <a:noFill/>
        </p:spPr>
        <p:txBody>
          <a:bodyPr wrap="square" rtlCol="0">
            <a:spAutoFit/>
          </a:bodyPr>
          <a:lstStyle/>
          <a:p>
            <a:pPr marL="457200" indent="-457200">
              <a:buFont typeface="Arial"/>
              <a:buChar char="•"/>
            </a:pPr>
            <a:r>
              <a:rPr lang="en-US" sz="3200" dirty="0" smtClean="0">
                <a:latin typeface="Segoe"/>
                <a:cs typeface="Segoe"/>
              </a:rPr>
              <a:t>Eigenvalues of </a:t>
            </a:r>
            <a:r>
              <a:rPr lang="en-US" sz="3200" i="1" dirty="0" smtClean="0">
                <a:latin typeface="Times"/>
                <a:cs typeface="Times"/>
              </a:rPr>
              <a:t>Q</a:t>
            </a:r>
            <a:r>
              <a:rPr lang="en-US" sz="3200" dirty="0" smtClean="0">
                <a:latin typeface="Segoe"/>
                <a:cs typeface="Segoe"/>
              </a:rPr>
              <a:t> are related to </a:t>
            </a:r>
            <a:r>
              <a:rPr lang="en-US" sz="3200" dirty="0">
                <a:latin typeface="Segoe"/>
                <a:cs typeface="Segoe"/>
              </a:rPr>
              <a:t>1</a:t>
            </a:r>
            <a:r>
              <a:rPr lang="en-US" sz="3200" dirty="0" smtClean="0">
                <a:latin typeface="Segoe"/>
                <a:cs typeface="Segoe"/>
              </a:rPr>
              <a:t>/(principal axes of ellipse).</a:t>
            </a:r>
          </a:p>
          <a:p>
            <a:pPr marL="457200" indent="-457200">
              <a:buFont typeface="Arial"/>
              <a:buChar char="•"/>
            </a:pPr>
            <a:endParaRPr lang="en-US" sz="3200" dirty="0" smtClean="0">
              <a:latin typeface="Segoe"/>
              <a:cs typeface="Segoe"/>
            </a:endParaRPr>
          </a:p>
          <a:p>
            <a:pPr marL="457200" indent="-457200">
              <a:buFont typeface="Arial"/>
              <a:buChar char="•"/>
            </a:pPr>
            <a:r>
              <a:rPr lang="en-US" sz="3200" dirty="0" smtClean="0">
                <a:latin typeface="Segoe"/>
                <a:cs typeface="Segoe"/>
              </a:rPr>
              <a:t>This means 2 large eigenvalues </a:t>
            </a:r>
            <a:r>
              <a:rPr lang="en-US" sz="3200" dirty="0" smtClean="0">
                <a:latin typeface="Wingdings"/>
                <a:ea typeface="Wingdings"/>
                <a:cs typeface="Wingdings"/>
                <a:sym typeface="Wingdings"/>
              </a:rPr>
              <a:t></a:t>
            </a:r>
            <a:r>
              <a:rPr lang="en-US" sz="3200" dirty="0">
                <a:latin typeface="Segoe"/>
                <a:cs typeface="Segoe"/>
                <a:sym typeface="Wingdings"/>
              </a:rPr>
              <a:t> </a:t>
            </a:r>
            <a:r>
              <a:rPr lang="en-US" sz="3200" dirty="0" smtClean="0">
                <a:latin typeface="Segoe"/>
                <a:cs typeface="Segoe"/>
                <a:sym typeface="Wingdings"/>
              </a:rPr>
              <a:t>image has a corner!</a:t>
            </a:r>
          </a:p>
          <a:p>
            <a:pPr marL="457200" indent="-457200">
              <a:buFont typeface="Arial"/>
              <a:buChar char="•"/>
            </a:pPr>
            <a:endParaRPr lang="en-US" sz="3200" dirty="0">
              <a:latin typeface="Segoe"/>
              <a:cs typeface="Segoe"/>
              <a:sym typeface="Wingdings"/>
            </a:endParaRPr>
          </a:p>
          <a:p>
            <a:pPr marL="457200" indent="-457200">
              <a:buFont typeface="Arial"/>
              <a:buChar char="•"/>
            </a:pPr>
            <a:endParaRPr lang="en-US" sz="3200" dirty="0" smtClean="0">
              <a:latin typeface="Segoe"/>
              <a:cs typeface="Segoe"/>
              <a:sym typeface="Wingdings"/>
            </a:endParaRPr>
          </a:p>
          <a:p>
            <a:pPr marL="457200" indent="-457200">
              <a:buFont typeface="Arial"/>
              <a:buChar char="•"/>
            </a:pPr>
            <a:endParaRPr lang="en-US" sz="3200" dirty="0">
              <a:latin typeface="Segoe"/>
              <a:cs typeface="Segoe"/>
              <a:sym typeface="Wingdings"/>
            </a:endParaRPr>
          </a:p>
          <a:p>
            <a:pPr marL="457200" indent="-457200">
              <a:buFont typeface="Arial"/>
              <a:buChar char="•"/>
            </a:pPr>
            <a:endParaRPr lang="en-US" sz="3200" dirty="0" smtClean="0">
              <a:latin typeface="Segoe"/>
              <a:cs typeface="Segoe"/>
              <a:sym typeface="Wingdings"/>
            </a:endParaRPr>
          </a:p>
          <a:p>
            <a:pPr marL="457200" indent="-457200">
              <a:buFont typeface="Arial"/>
              <a:buChar char="•"/>
            </a:pPr>
            <a:endParaRPr lang="en-US" sz="3200" dirty="0">
              <a:latin typeface="Segoe"/>
              <a:cs typeface="Segoe"/>
              <a:sym typeface="Wingdings"/>
            </a:endParaRPr>
          </a:p>
          <a:p>
            <a:endParaRPr lang="en-US" sz="3200" dirty="0">
              <a:latin typeface="Segoe"/>
              <a:cs typeface="Segoe"/>
              <a:sym typeface="Wingdings"/>
            </a:endParaRPr>
          </a:p>
          <a:p>
            <a:pPr marL="457200" indent="-457200">
              <a:buFont typeface="Arial"/>
              <a:buChar char="•"/>
            </a:pPr>
            <a:r>
              <a:rPr lang="en-US" sz="3200" dirty="0" smtClean="0">
                <a:latin typeface="Segoe"/>
                <a:cs typeface="Segoe"/>
                <a:sym typeface="Wingdings"/>
              </a:rPr>
              <a:t>Summary: to detect a corner, compute Q for each </a:t>
            </a:r>
            <a:r>
              <a:rPr lang="en-US" sz="3200" dirty="0" err="1" smtClean="0">
                <a:latin typeface="Segoe"/>
                <a:cs typeface="Segoe"/>
                <a:sym typeface="Wingdings"/>
              </a:rPr>
              <a:t>x,y</a:t>
            </a:r>
            <a:r>
              <a:rPr lang="en-US" sz="3200" dirty="0" smtClean="0">
                <a:latin typeface="Segoe"/>
                <a:cs typeface="Segoe"/>
                <a:sym typeface="Wingdings"/>
              </a:rPr>
              <a:t>. If Q has 2 large eigenvalues, detect a corner.</a:t>
            </a:r>
            <a:endParaRPr lang="en-US" sz="3200" dirty="0">
              <a:latin typeface="Segoe"/>
              <a:cs typeface="Segoe"/>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2282038008"/>
              </p:ext>
            </p:extLst>
          </p:nvPr>
        </p:nvGraphicFramePr>
        <p:xfrm>
          <a:off x="1610876" y="3252198"/>
          <a:ext cx="8585221" cy="1847402"/>
        </p:xfrm>
        <a:graphic>
          <a:graphicData uri="http://schemas.openxmlformats.org/presentationml/2006/ole">
            <mc:AlternateContent xmlns:mc="http://schemas.openxmlformats.org/markup-compatibility/2006">
              <mc:Choice xmlns:v="urn:schemas-microsoft-com:vml" Requires="v">
                <p:oleObj spid="_x0000_s786524" name="Equation" r:id="rId4" imgW="4254500" imgH="914400" progId="Equation.DSMT4">
                  <p:embed/>
                </p:oleObj>
              </mc:Choice>
              <mc:Fallback>
                <p:oleObj name="Equation" r:id="rId4" imgW="4254500" imgH="914400" progId="Equation.DSMT4">
                  <p:embed/>
                  <p:pic>
                    <p:nvPicPr>
                      <p:cNvPr id="0" name=""/>
                      <p:cNvPicPr/>
                      <p:nvPr/>
                    </p:nvPicPr>
                    <p:blipFill>
                      <a:blip r:embed="rId5"/>
                      <a:stretch>
                        <a:fillRect/>
                      </a:stretch>
                    </p:blipFill>
                    <p:spPr>
                      <a:xfrm>
                        <a:off x="1610876" y="3252198"/>
                        <a:ext cx="8585221" cy="1847402"/>
                      </a:xfrm>
                      <a:prstGeom prst="rect">
                        <a:avLst/>
                      </a:prstGeom>
                    </p:spPr>
                  </p:pic>
                </p:oleObj>
              </mc:Fallback>
            </mc:AlternateContent>
          </a:graphicData>
        </a:graphic>
      </p:graphicFrame>
    </p:spTree>
    <p:extLst>
      <p:ext uri="{BB962C8B-B14F-4D97-AF65-F5344CB8AC3E}">
        <p14:creationId xmlns:p14="http://schemas.microsoft.com/office/powerpoint/2010/main" val="15023342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Harris Corner Detector</a:t>
            </a:r>
            <a:endParaRPr lang="en-US" dirty="0"/>
          </a:p>
        </p:txBody>
      </p:sp>
      <p:pic>
        <p:nvPicPr>
          <p:cNvPr id="5" name="Picture 4" descr="Screen Shot 2016-07-18 at 4.09.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380" y="0"/>
            <a:ext cx="4789222" cy="6858000"/>
          </a:xfrm>
          <a:prstGeom prst="rect">
            <a:avLst/>
          </a:prstGeom>
        </p:spPr>
      </p:pic>
    </p:spTree>
    <p:extLst>
      <p:ext uri="{BB962C8B-B14F-4D97-AF65-F5344CB8AC3E}">
        <p14:creationId xmlns:p14="http://schemas.microsoft.com/office/powerpoint/2010/main" val="151187332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Blurring/</a:t>
            </a:r>
            <a:r>
              <a:rPr lang="en-US" dirty="0" err="1" smtClean="0"/>
              <a:t>Denoising</a:t>
            </a:r>
            <a:endParaRPr lang="en-US" dirty="0"/>
          </a:p>
        </p:txBody>
      </p:sp>
      <p:sp>
        <p:nvSpPr>
          <p:cNvPr id="3" name="Content Placeholder 2"/>
          <p:cNvSpPr>
            <a:spLocks noGrp="1"/>
          </p:cNvSpPr>
          <p:nvPr>
            <p:ph idx="4294967295"/>
          </p:nvPr>
        </p:nvSpPr>
        <p:spPr>
          <a:xfrm>
            <a:off x="609600" y="1600201"/>
            <a:ext cx="10972800" cy="4525963"/>
          </a:xfrm>
          <a:prstGeom prst="rect">
            <a:avLst/>
          </a:prstGeom>
        </p:spPr>
        <p:txBody>
          <a:bodyPr/>
          <a:lstStyle/>
          <a:p>
            <a:r>
              <a:rPr lang="en-US" dirty="0" smtClean="0"/>
              <a:t>Convolution with a filter (usually Gaussian).</a:t>
            </a:r>
            <a:endParaRPr lang="en-US" dirty="0"/>
          </a:p>
        </p:txBody>
      </p:sp>
      <p:pic>
        <p:nvPicPr>
          <p:cNvPr id="7" name="Picture 6" descr="Screen Shot 2016-07-12 at 11.38.33 PM.png"/>
          <p:cNvPicPr>
            <a:picLocks noChangeAspect="1"/>
          </p:cNvPicPr>
          <p:nvPr/>
        </p:nvPicPr>
        <p:blipFill>
          <a:blip r:embed="rId3">
            <a:grayscl/>
            <a:extLst>
              <a:ext uri="{BEBA8EAE-BF5A-486C-A8C5-ECC9F3942E4B}">
                <a14:imgProps xmlns:a14="http://schemas.microsoft.com/office/drawing/2010/main">
                  <a14:imgLayer r:embed="rId4">
                    <a14:imgEffect>
                      <a14:saturation sat="196000"/>
                    </a14:imgEffect>
                    <a14:imgEffect>
                      <a14:brightnessContrast bright="-2000"/>
                    </a14:imgEffect>
                  </a14:imgLayer>
                </a14:imgProps>
              </a:ext>
              <a:ext uri="{28A0092B-C50C-407E-A947-70E740481C1C}">
                <a14:useLocalDpi xmlns:a14="http://schemas.microsoft.com/office/drawing/2010/main" val="0"/>
              </a:ext>
            </a:extLst>
          </a:blip>
          <a:stretch>
            <a:fillRect/>
          </a:stretch>
        </p:blipFill>
        <p:spPr>
          <a:xfrm>
            <a:off x="3708400" y="2298700"/>
            <a:ext cx="3079750" cy="3968750"/>
          </a:xfrm>
          <a:prstGeom prst="rect">
            <a:avLst/>
          </a:prstGeom>
        </p:spPr>
      </p:pic>
      <p:pic>
        <p:nvPicPr>
          <p:cNvPr id="5" name="Picture 4" descr="Screen Shot 2016-07-12 at 11.38.33 PM.png"/>
          <p:cNvPicPr>
            <a:picLocks noChangeAspect="1"/>
          </p:cNvPicPr>
          <p:nvPr/>
        </p:nvPicPr>
        <p:blipFill rotWithShape="1">
          <a:blip r:embed="rId3">
            <a:grayscl/>
            <a:extLst>
              <a:ext uri="{BEBA8EAE-BF5A-486C-A8C5-ECC9F3942E4B}">
                <a14:imgProps xmlns:a14="http://schemas.microsoft.com/office/drawing/2010/main">
                  <a14:imgLayer r:embed="rId4">
                    <a14:imgEffect>
                      <a14:saturation sat="196000"/>
                    </a14:imgEffect>
                    <a14:imgEffect>
                      <a14:brightnessContrast bright="-2000"/>
                    </a14:imgEffect>
                  </a14:imgLayer>
                </a14:imgProps>
              </a:ext>
              <a:ext uri="{28A0092B-C50C-407E-A947-70E740481C1C}">
                <a14:useLocalDpi xmlns:a14="http://schemas.microsoft.com/office/drawing/2010/main" val="0"/>
              </a:ext>
            </a:extLst>
          </a:blip>
          <a:srcRect l="72020" t="12001" r="-675" b="49961"/>
          <a:stretch/>
        </p:blipFill>
        <p:spPr>
          <a:xfrm>
            <a:off x="0" y="1"/>
            <a:ext cx="5030264" cy="8604908"/>
          </a:xfrm>
          <a:prstGeom prst="rect">
            <a:avLst/>
          </a:prstGeom>
        </p:spPr>
      </p:pic>
      <p:sp>
        <p:nvSpPr>
          <p:cNvPr id="4" name="Rectangle 3"/>
          <p:cNvSpPr/>
          <p:nvPr/>
        </p:nvSpPr>
        <p:spPr>
          <a:xfrm>
            <a:off x="2406640" y="2876099"/>
            <a:ext cx="1689133" cy="1181656"/>
          </a:xfrm>
          <a:prstGeom prst="rect">
            <a:avLst/>
          </a:prstGeom>
          <a:noFill/>
          <a:ln w="76200" cmpd="sng">
            <a:solidFill>
              <a:srgbClr val="0000FF"/>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5236663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231674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Morphology</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398691199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Dilation and Erosion</a:t>
            </a:r>
            <a:endParaRPr lang="en-US" dirty="0"/>
          </a:p>
        </p:txBody>
      </p:sp>
      <p:sp>
        <p:nvSpPr>
          <p:cNvPr id="3" name="Content Placeholder 2"/>
          <p:cNvSpPr>
            <a:spLocks noGrp="1"/>
          </p:cNvSpPr>
          <p:nvPr>
            <p:ph idx="4294967295"/>
          </p:nvPr>
        </p:nvSpPr>
        <p:spPr>
          <a:xfrm>
            <a:off x="609600" y="1600201"/>
            <a:ext cx="10972800" cy="4525963"/>
          </a:xfrm>
          <a:prstGeom prst="rect">
            <a:avLst/>
          </a:prstGeom>
        </p:spPr>
        <p:txBody>
          <a:bodyPr/>
          <a:lstStyle/>
          <a:p>
            <a:r>
              <a:rPr lang="en-US" b="0" dirty="0" smtClean="0"/>
              <a:t>Dilation adds a boundary of pixels around a bright object within an image.</a:t>
            </a:r>
          </a:p>
          <a:p>
            <a:r>
              <a:rPr lang="en-US" b="0" dirty="0"/>
              <a:t>E</a:t>
            </a:r>
            <a:r>
              <a:rPr lang="en-US" b="0" dirty="0" smtClean="0"/>
              <a:t>rosion removes a boundary around a bright object within an image.</a:t>
            </a:r>
          </a:p>
          <a:p>
            <a:r>
              <a:rPr lang="en-US" b="0" dirty="0" smtClean="0"/>
              <a:t>They require the user to provide a “structuring element”</a:t>
            </a:r>
            <a:endParaRPr lang="en-US" b="0" dirty="0"/>
          </a:p>
        </p:txBody>
      </p:sp>
    </p:spTree>
    <p:extLst>
      <p:ext uri="{BB962C8B-B14F-4D97-AF65-F5344CB8AC3E}">
        <p14:creationId xmlns:p14="http://schemas.microsoft.com/office/powerpoint/2010/main" val="30485096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Dilation</a:t>
            </a:r>
            <a:endParaRPr lang="en-US" dirty="0"/>
          </a:p>
        </p:txBody>
      </p:sp>
      <p:sp>
        <p:nvSpPr>
          <p:cNvPr id="7" name="Content Placeholder 2"/>
          <p:cNvSpPr>
            <a:spLocks noGrp="1"/>
          </p:cNvSpPr>
          <p:nvPr>
            <p:ph idx="4294967295"/>
          </p:nvPr>
        </p:nvSpPr>
        <p:spPr>
          <a:xfrm>
            <a:off x="3534334" y="1350033"/>
            <a:ext cx="5701666" cy="901490"/>
          </a:xfrm>
          <a:prstGeom prst="rect">
            <a:avLst/>
          </a:prstGeom>
        </p:spPr>
        <p:txBody>
          <a:bodyPr/>
          <a:lstStyle/>
          <a:p>
            <a:pPr marL="0" indent="0">
              <a:buNone/>
            </a:pPr>
            <a:r>
              <a:rPr lang="en-US" b="0" dirty="0" smtClean="0"/>
              <a:t>My “structuring element”</a:t>
            </a:r>
            <a:endParaRPr lang="en-US" b="0" dirty="0"/>
          </a:p>
        </p:txBody>
      </p:sp>
      <p:sp>
        <p:nvSpPr>
          <p:cNvPr id="8" name="Left Arrow 7"/>
          <p:cNvSpPr/>
          <p:nvPr/>
        </p:nvSpPr>
        <p:spPr>
          <a:xfrm>
            <a:off x="2809283" y="1539502"/>
            <a:ext cx="577250" cy="38487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6" name="Table 15"/>
          <p:cNvGraphicFramePr>
            <a:graphicFrameLocks noGrp="1"/>
          </p:cNvGraphicFramePr>
          <p:nvPr>
            <p:extLst>
              <p:ext uri="{D42A27DB-BD31-4B8C-83A1-F6EECF244321}">
                <p14:modId xmlns:p14="http://schemas.microsoft.com/office/powerpoint/2010/main" val="2685588555"/>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grpSp>
        <p:nvGrpSpPr>
          <p:cNvPr id="17" name="Group 16"/>
          <p:cNvGrpSpPr/>
          <p:nvPr/>
        </p:nvGrpSpPr>
        <p:grpSpPr>
          <a:xfrm>
            <a:off x="2095808" y="3656312"/>
            <a:ext cx="2141225" cy="2112169"/>
            <a:chOff x="2095807" y="3656312"/>
            <a:chExt cx="2349017" cy="2112169"/>
          </a:xfrm>
        </p:grpSpPr>
        <p:sp>
          <p:nvSpPr>
            <p:cNvPr id="18" name="Rectangle 17"/>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Plus 22"/>
          <p:cNvSpPr/>
          <p:nvPr/>
        </p:nvSpPr>
        <p:spPr>
          <a:xfrm>
            <a:off x="875496" y="846725"/>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886841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563074431"/>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Dilation</a:t>
            </a:r>
            <a:endParaRPr lang="en-US" dirty="0"/>
          </a:p>
        </p:txBody>
      </p:sp>
      <p:sp>
        <p:nvSpPr>
          <p:cNvPr id="7" name="Content Placeholder 2"/>
          <p:cNvSpPr>
            <a:spLocks noGrp="1"/>
          </p:cNvSpPr>
          <p:nvPr>
            <p:ph idx="4294967295"/>
          </p:nvPr>
        </p:nvSpPr>
        <p:spPr>
          <a:xfrm>
            <a:off x="3207225" y="1696422"/>
            <a:ext cx="8530191" cy="901490"/>
          </a:xfrm>
          <a:prstGeom prst="rect">
            <a:avLst/>
          </a:prstGeom>
        </p:spPr>
        <p:txBody>
          <a:bodyPr/>
          <a:lstStyle/>
          <a:p>
            <a:pPr marL="0" indent="0">
              <a:buNone/>
            </a:pPr>
            <a:r>
              <a:rPr lang="en-US" b="0" dirty="0" smtClean="0"/>
              <a:t>Color this pixel the darkest (minimum) of the neighbors in the structuring element </a:t>
            </a:r>
            <a:endParaRPr lang="en-US" b="0"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Plus 5"/>
          <p:cNvSpPr/>
          <p:nvPr/>
        </p:nvSpPr>
        <p:spPr>
          <a:xfrm>
            <a:off x="1356538" y="2617152"/>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2462933" y="2463203"/>
            <a:ext cx="711942" cy="9044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65140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811152126"/>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Dilation</a:t>
            </a:r>
            <a:endParaRPr lang="en-US" dirty="0"/>
          </a:p>
        </p:txBody>
      </p:sp>
      <p:sp>
        <p:nvSpPr>
          <p:cNvPr id="7" name="Content Placeholder 2"/>
          <p:cNvSpPr>
            <a:spLocks noGrp="1"/>
          </p:cNvSpPr>
          <p:nvPr>
            <p:ph idx="4294967295"/>
          </p:nvPr>
        </p:nvSpPr>
        <p:spPr>
          <a:xfrm>
            <a:off x="3207225" y="1696422"/>
            <a:ext cx="8530191" cy="901490"/>
          </a:xfrm>
          <a:prstGeom prst="rect">
            <a:avLst/>
          </a:prstGeom>
        </p:spPr>
        <p:txBody>
          <a:bodyPr/>
          <a:lstStyle/>
          <a:p>
            <a:pPr marL="0" indent="0">
              <a:buNone/>
            </a:pPr>
            <a:r>
              <a:rPr lang="en-US" b="0" dirty="0" smtClean="0"/>
              <a:t>Color this pixel the darkest (minimum) of the neighbors in the structuring element </a:t>
            </a:r>
            <a:endParaRPr lang="en-US" b="0"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088821" y="3250648"/>
            <a:ext cx="530379" cy="405669"/>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2462933" y="2463203"/>
            <a:ext cx="711942" cy="9044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Plus 15"/>
          <p:cNvSpPr/>
          <p:nvPr/>
        </p:nvSpPr>
        <p:spPr>
          <a:xfrm>
            <a:off x="1356538" y="2617152"/>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117203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083329140"/>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Dilation</a:t>
            </a:r>
            <a:endParaRPr lang="en-US"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088821" y="3250648"/>
            <a:ext cx="530379" cy="405669"/>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lus 5"/>
          <p:cNvSpPr/>
          <p:nvPr/>
        </p:nvSpPr>
        <p:spPr>
          <a:xfrm>
            <a:off x="1876064" y="2617152"/>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463645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833057226"/>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Dilation</a:t>
            </a:r>
            <a:endParaRPr lang="en-US" dirty="0"/>
          </a:p>
        </p:txBody>
      </p:sp>
      <p:sp>
        <p:nvSpPr>
          <p:cNvPr id="7" name="Content Placeholder 2"/>
          <p:cNvSpPr>
            <a:spLocks noGrp="1"/>
          </p:cNvSpPr>
          <p:nvPr>
            <p:ph idx="4294967295"/>
          </p:nvPr>
        </p:nvSpPr>
        <p:spPr>
          <a:xfrm>
            <a:off x="3207225" y="1696422"/>
            <a:ext cx="8530191" cy="901490"/>
          </a:xfrm>
          <a:prstGeom prst="rect">
            <a:avLst/>
          </a:prstGeom>
        </p:spPr>
        <p:txBody>
          <a:bodyPr/>
          <a:lstStyle/>
          <a:p>
            <a:pPr marL="0" indent="0">
              <a:buNone/>
            </a:pPr>
            <a:r>
              <a:rPr lang="en-US" b="0" dirty="0" smtClean="0"/>
              <a:t>Color this pixel the darkest (minimum) of the neighbors in the structuring element </a:t>
            </a:r>
            <a:endParaRPr lang="en-US" b="0"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088821" y="3250648"/>
            <a:ext cx="1047570" cy="463400"/>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lus 5"/>
          <p:cNvSpPr/>
          <p:nvPr/>
        </p:nvSpPr>
        <p:spPr>
          <a:xfrm>
            <a:off x="1876063" y="2597908"/>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2963216" y="2751860"/>
            <a:ext cx="769667" cy="769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763039"/>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00410601"/>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Dilation</a:t>
            </a:r>
            <a:endParaRPr lang="en-US"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088821" y="3250648"/>
            <a:ext cx="1047570"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088821" y="3250648"/>
            <a:ext cx="1086054" cy="444157"/>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069129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230263905"/>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Dilation</a:t>
            </a:r>
            <a:endParaRPr lang="en-US"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088821" y="3250648"/>
            <a:ext cx="1047570"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088821" y="3250648"/>
            <a:ext cx="1086054" cy="444157"/>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lus 5"/>
          <p:cNvSpPr/>
          <p:nvPr/>
        </p:nvSpPr>
        <p:spPr>
          <a:xfrm>
            <a:off x="2395598" y="2617152"/>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29172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Blurring/</a:t>
            </a:r>
            <a:r>
              <a:rPr lang="en-US" dirty="0" err="1" smtClean="0"/>
              <a:t>Denoising</a:t>
            </a:r>
            <a:endParaRPr lang="en-US" dirty="0"/>
          </a:p>
        </p:txBody>
      </p:sp>
      <p:sp>
        <p:nvSpPr>
          <p:cNvPr id="7" name="Rectangle 6"/>
          <p:cNvSpPr/>
          <p:nvPr/>
        </p:nvSpPr>
        <p:spPr>
          <a:xfrm>
            <a:off x="7811911" y="2099733"/>
            <a:ext cx="1721555" cy="15748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8" name="TextBox 7"/>
          <p:cNvSpPr txBox="1"/>
          <p:nvPr/>
        </p:nvSpPr>
        <p:spPr>
          <a:xfrm>
            <a:off x="869244" y="1490703"/>
            <a:ext cx="8482010" cy="461665"/>
          </a:xfrm>
          <a:prstGeom prst="rect">
            <a:avLst/>
          </a:prstGeom>
          <a:noFill/>
        </p:spPr>
        <p:txBody>
          <a:bodyPr wrap="none" rtlCol="0">
            <a:spAutoFit/>
          </a:bodyPr>
          <a:lstStyle/>
          <a:p>
            <a:r>
              <a:rPr lang="en-US" sz="2400" dirty="0" smtClean="0">
                <a:latin typeface="Segoe"/>
                <a:cs typeface="Segoe"/>
              </a:rPr>
              <a:t>How would I take a simple average of these pixel intensities? </a:t>
            </a:r>
            <a:endParaRPr lang="en-US" sz="2400" dirty="0">
              <a:latin typeface="Segoe"/>
              <a:cs typeface="Segoe"/>
            </a:endParaRPr>
          </a:p>
        </p:txBody>
      </p:sp>
      <p:sp>
        <p:nvSpPr>
          <p:cNvPr id="11" name="TextBox 10"/>
          <p:cNvSpPr txBox="1"/>
          <p:nvPr/>
        </p:nvSpPr>
        <p:spPr>
          <a:xfrm>
            <a:off x="609601" y="2498805"/>
            <a:ext cx="1440769" cy="461665"/>
          </a:xfrm>
          <a:prstGeom prst="rect">
            <a:avLst/>
          </a:prstGeom>
          <a:noFill/>
        </p:spPr>
        <p:txBody>
          <a:bodyPr wrap="none" rtlCol="0">
            <a:spAutoFit/>
          </a:bodyPr>
          <a:lstStyle/>
          <a:p>
            <a:r>
              <a:rPr lang="en-US" sz="2400" dirty="0" smtClean="0">
                <a:latin typeface="Segoe"/>
                <a:cs typeface="Segoe"/>
              </a:rPr>
              <a:t>Average(</a:t>
            </a:r>
            <a:endParaRPr lang="en-US" sz="2400" dirty="0">
              <a:latin typeface="Segoe"/>
              <a:cs typeface="Segoe"/>
            </a:endParaRPr>
          </a:p>
        </p:txBody>
      </p:sp>
      <p:sp>
        <p:nvSpPr>
          <p:cNvPr id="12" name="TextBox 11"/>
          <p:cNvSpPr txBox="1"/>
          <p:nvPr/>
        </p:nvSpPr>
        <p:spPr>
          <a:xfrm>
            <a:off x="4119002" y="2498805"/>
            <a:ext cx="552405" cy="461665"/>
          </a:xfrm>
          <a:prstGeom prst="rect">
            <a:avLst/>
          </a:prstGeom>
          <a:noFill/>
        </p:spPr>
        <p:txBody>
          <a:bodyPr wrap="none" rtlCol="0">
            <a:spAutoFit/>
          </a:bodyPr>
          <a:lstStyle/>
          <a:p>
            <a:r>
              <a:rPr lang="en-US" sz="2400" dirty="0" smtClean="0">
                <a:latin typeface="Segoe"/>
                <a:cs typeface="Segoe"/>
              </a:rPr>
              <a:t>) =                          </a:t>
            </a:r>
            <a:endParaRPr lang="en-US" sz="2400" dirty="0">
              <a:latin typeface="Segoe"/>
              <a:cs typeface="Segoe"/>
            </a:endParaRPr>
          </a:p>
        </p:txBody>
      </p:sp>
      <p:graphicFrame>
        <p:nvGraphicFramePr>
          <p:cNvPr id="14" name="Object 13"/>
          <p:cNvGraphicFramePr>
            <a:graphicFrameLocks noChangeAspect="1"/>
          </p:cNvGraphicFramePr>
          <p:nvPr>
            <p:extLst>
              <p:ext uri="{D42A27DB-BD31-4B8C-83A1-F6EECF244321}">
                <p14:modId xmlns:p14="http://schemas.microsoft.com/office/powerpoint/2010/main" val="107878744"/>
              </p:ext>
            </p:extLst>
          </p:nvPr>
        </p:nvGraphicFramePr>
        <p:xfrm>
          <a:off x="4818063" y="2301875"/>
          <a:ext cx="1041400" cy="1143000"/>
        </p:xfrm>
        <a:graphic>
          <a:graphicData uri="http://schemas.openxmlformats.org/presentationml/2006/ole">
            <mc:AlternateContent xmlns:mc="http://schemas.openxmlformats.org/markup-compatibility/2006">
              <mc:Choice xmlns:v="urn:schemas-microsoft-com:vml" Requires="v">
                <p:oleObj spid="_x0000_s753937" name="Equation" r:id="rId4" imgW="342900" imgH="368300" progId="Equation.DSMT4">
                  <p:embed/>
                </p:oleObj>
              </mc:Choice>
              <mc:Fallback>
                <p:oleObj name="Equation" r:id="rId4" imgW="342900" imgH="368300" progId="Equation.DSMT4">
                  <p:embed/>
                  <p:pic>
                    <p:nvPicPr>
                      <p:cNvPr id="0" name=""/>
                      <p:cNvPicPr/>
                      <p:nvPr/>
                    </p:nvPicPr>
                    <p:blipFill>
                      <a:blip r:embed="rId5"/>
                      <a:stretch>
                        <a:fillRect/>
                      </a:stretch>
                    </p:blipFill>
                    <p:spPr>
                      <a:xfrm>
                        <a:off x="4818063" y="2301875"/>
                        <a:ext cx="1041400" cy="11430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721966265"/>
              </p:ext>
            </p:extLst>
          </p:nvPr>
        </p:nvGraphicFramePr>
        <p:xfrm>
          <a:off x="7462660" y="2644557"/>
          <a:ext cx="315384" cy="315912"/>
        </p:xfrm>
        <a:graphic>
          <a:graphicData uri="http://schemas.openxmlformats.org/presentationml/2006/ole">
            <mc:AlternateContent xmlns:mc="http://schemas.openxmlformats.org/markup-compatibility/2006">
              <mc:Choice xmlns:v="urn:schemas-microsoft-com:vml" Requires="v">
                <p:oleObj spid="_x0000_s753938" name="Equation" r:id="rId6" imgW="76200" imgH="101600" progId="Equation.DSMT4">
                  <p:embed/>
                </p:oleObj>
              </mc:Choice>
              <mc:Fallback>
                <p:oleObj name="Equation" r:id="rId6" imgW="76200" imgH="101600" progId="Equation.DSMT4">
                  <p:embed/>
                  <p:pic>
                    <p:nvPicPr>
                      <p:cNvPr id="0" name=""/>
                      <p:cNvPicPr/>
                      <p:nvPr/>
                    </p:nvPicPr>
                    <p:blipFill>
                      <a:blip r:embed="rId7"/>
                      <a:stretch>
                        <a:fillRect/>
                      </a:stretch>
                    </p:blipFill>
                    <p:spPr>
                      <a:xfrm>
                        <a:off x="7462660" y="2644557"/>
                        <a:ext cx="315384" cy="315912"/>
                      </a:xfrm>
                      <a:prstGeom prst="rect">
                        <a:avLst/>
                      </a:prstGeom>
                    </p:spPr>
                  </p:pic>
                </p:oleObj>
              </mc:Fallback>
            </mc:AlternateContent>
          </a:graphicData>
        </a:graphic>
      </p:graphicFrame>
      <p:pic>
        <p:nvPicPr>
          <p:cNvPr id="22" name="Picture 21" descr="Screen Shot 2016-07-12 at 11.38.33 PM.png"/>
          <p:cNvPicPr>
            <a:picLocks noChangeAspect="1"/>
          </p:cNvPicPr>
          <p:nvPr/>
        </p:nvPicPr>
        <p:blipFill rotWithShape="1">
          <a:blip r:embed="rId8">
            <a:grayscl/>
            <a:extLst>
              <a:ext uri="{BEBA8EAE-BF5A-486C-A8C5-ECC9F3942E4B}">
                <a14:imgProps xmlns:a14="http://schemas.microsoft.com/office/drawing/2010/main">
                  <a14:imgLayer r:embed="rId9">
                    <a14:imgEffect>
                      <a14:saturation sat="196000"/>
                    </a14:imgEffect>
                    <a14:imgEffect>
                      <a14:brightnessContrast bright="-2000"/>
                    </a14:imgEffect>
                  </a14:imgLayer>
                </a14:imgProps>
              </a:ext>
              <a:ext uri="{28A0092B-C50C-407E-A947-70E740481C1C}">
                <a14:useLocalDpi xmlns:a14="http://schemas.microsoft.com/office/drawing/2010/main" val="0"/>
              </a:ext>
            </a:extLst>
          </a:blip>
          <a:srcRect l="86939" t="28620" r="3437" b="64413"/>
          <a:stretch/>
        </p:blipFill>
        <p:spPr>
          <a:xfrm>
            <a:off x="2192800" y="2128337"/>
            <a:ext cx="1689452" cy="1576067"/>
          </a:xfrm>
          <a:prstGeom prst="rect">
            <a:avLst/>
          </a:prstGeom>
        </p:spPr>
      </p:pic>
      <p:pic>
        <p:nvPicPr>
          <p:cNvPr id="24" name="Picture 23" descr="Screen Shot 2016-07-12 at 11.38.33 PM.png"/>
          <p:cNvPicPr>
            <a:picLocks noChangeAspect="1"/>
          </p:cNvPicPr>
          <p:nvPr/>
        </p:nvPicPr>
        <p:blipFill rotWithShape="1">
          <a:blip r:embed="rId8">
            <a:grayscl/>
            <a:extLst>
              <a:ext uri="{BEBA8EAE-BF5A-486C-A8C5-ECC9F3942E4B}">
                <a14:imgProps xmlns:a14="http://schemas.microsoft.com/office/drawing/2010/main">
                  <a14:imgLayer r:embed="rId9">
                    <a14:imgEffect>
                      <a14:saturation sat="196000"/>
                    </a14:imgEffect>
                    <a14:imgEffect>
                      <a14:brightnessContrast bright="-2000"/>
                    </a14:imgEffect>
                  </a14:imgLayer>
                </a14:imgProps>
              </a:ext>
              <a:ext uri="{28A0092B-C50C-407E-A947-70E740481C1C}">
                <a14:useLocalDpi xmlns:a14="http://schemas.microsoft.com/office/drawing/2010/main" val="0"/>
              </a:ext>
            </a:extLst>
          </a:blip>
          <a:srcRect l="86939" t="28620" r="3437" b="64413"/>
          <a:stretch/>
        </p:blipFill>
        <p:spPr>
          <a:xfrm>
            <a:off x="5664134" y="2085445"/>
            <a:ext cx="1689452" cy="1576067"/>
          </a:xfrm>
          <a:prstGeom prst="rect">
            <a:avLst/>
          </a:prstGeom>
        </p:spPr>
      </p:pic>
    </p:spTree>
    <p:extLst>
      <p:ext uri="{BB962C8B-B14F-4D97-AF65-F5344CB8AC3E}">
        <p14:creationId xmlns:p14="http://schemas.microsoft.com/office/powerpoint/2010/main" val="29857414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795620119"/>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Dilation</a:t>
            </a:r>
            <a:endParaRPr lang="en-US"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088821" y="3250648"/>
            <a:ext cx="1047570"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088821" y="3250648"/>
            <a:ext cx="1547854" cy="424913"/>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lus 5"/>
          <p:cNvSpPr/>
          <p:nvPr/>
        </p:nvSpPr>
        <p:spPr>
          <a:xfrm>
            <a:off x="2895881" y="2578664"/>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454215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746818596"/>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Dilation</a:t>
            </a:r>
            <a:endParaRPr lang="en-US"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088821" y="3250648"/>
            <a:ext cx="1047570"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318186" y="3249098"/>
            <a:ext cx="133772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088820" y="3250648"/>
            <a:ext cx="2086621" cy="444157"/>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lus 5"/>
          <p:cNvSpPr/>
          <p:nvPr/>
        </p:nvSpPr>
        <p:spPr>
          <a:xfrm>
            <a:off x="3434648" y="2578664"/>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9773867"/>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4083786127"/>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Dilation</a:t>
            </a:r>
            <a:endParaRPr lang="en-US"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088821" y="3250648"/>
            <a:ext cx="1047570"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318186" y="3249098"/>
            <a:ext cx="1876497"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088820" y="3250648"/>
            <a:ext cx="2625388" cy="405669"/>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lus 5"/>
          <p:cNvSpPr/>
          <p:nvPr/>
        </p:nvSpPr>
        <p:spPr>
          <a:xfrm>
            <a:off x="3954173" y="2597908"/>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524707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742732024"/>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Dilation</a:t>
            </a:r>
            <a:endParaRPr lang="en-US"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088821" y="3250648"/>
            <a:ext cx="1047570"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318186" y="3249098"/>
            <a:ext cx="1876497"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088820" y="3250648"/>
            <a:ext cx="2606146" cy="424913"/>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lus 5"/>
          <p:cNvSpPr/>
          <p:nvPr/>
        </p:nvSpPr>
        <p:spPr>
          <a:xfrm>
            <a:off x="3453890" y="2617151"/>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649287"/>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400011434"/>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Dilation</a:t>
            </a:r>
            <a:endParaRPr lang="en-US"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088821" y="3250648"/>
            <a:ext cx="1047570"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318186" y="3249098"/>
            <a:ext cx="1876497"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759216" y="3271441"/>
            <a:ext cx="1876497" cy="442608"/>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088820" y="3250648"/>
            <a:ext cx="2586905" cy="482644"/>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lus 5"/>
          <p:cNvSpPr/>
          <p:nvPr/>
        </p:nvSpPr>
        <p:spPr>
          <a:xfrm>
            <a:off x="3453890" y="3021270"/>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465376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332852330"/>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Dilation</a:t>
            </a:r>
            <a:endParaRPr lang="en-US"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088821" y="3250648"/>
            <a:ext cx="1047570"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318186" y="3249098"/>
            <a:ext cx="1876497"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797700" y="3271441"/>
            <a:ext cx="1876497" cy="769752"/>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088820" y="3250648"/>
            <a:ext cx="2606146" cy="405669"/>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233167" y="3271442"/>
            <a:ext cx="481042" cy="885213"/>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lus 5"/>
          <p:cNvSpPr/>
          <p:nvPr/>
        </p:nvSpPr>
        <p:spPr>
          <a:xfrm>
            <a:off x="3453890" y="3406150"/>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46816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4137963264"/>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Dilation</a:t>
            </a:r>
            <a:endParaRPr lang="en-US"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088821" y="3250648"/>
            <a:ext cx="1047570"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318186" y="3249098"/>
            <a:ext cx="1876497"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797700" y="3271441"/>
            <a:ext cx="1396983" cy="153950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088820" y="3250648"/>
            <a:ext cx="2625388" cy="463400"/>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233167" y="3271441"/>
            <a:ext cx="481042" cy="1212357"/>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lus 5"/>
          <p:cNvSpPr/>
          <p:nvPr/>
        </p:nvSpPr>
        <p:spPr>
          <a:xfrm>
            <a:off x="3453890" y="3868000"/>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829501"/>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392026005"/>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Dilation</a:t>
            </a:r>
            <a:endParaRPr lang="en-US"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088821" y="3250648"/>
            <a:ext cx="1047570"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318186" y="3249098"/>
            <a:ext cx="1876497"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213358" y="3271440"/>
            <a:ext cx="981325" cy="2039842"/>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088820" y="3250648"/>
            <a:ext cx="2625388" cy="463400"/>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233167" y="3271441"/>
            <a:ext cx="481042" cy="1616477"/>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lus 5"/>
          <p:cNvSpPr/>
          <p:nvPr/>
        </p:nvSpPr>
        <p:spPr>
          <a:xfrm>
            <a:off x="3453890" y="4233632"/>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5836761"/>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867260716"/>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Dilation</a:t>
            </a:r>
            <a:endParaRPr lang="en-US"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088821" y="3250648"/>
            <a:ext cx="1047570"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318186" y="3249098"/>
            <a:ext cx="1876497"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290325" y="3271441"/>
            <a:ext cx="1383872" cy="2059084"/>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088820" y="3250648"/>
            <a:ext cx="2625388" cy="463400"/>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233167" y="3271441"/>
            <a:ext cx="481042" cy="2001353"/>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lus 5"/>
          <p:cNvSpPr/>
          <p:nvPr/>
        </p:nvSpPr>
        <p:spPr>
          <a:xfrm>
            <a:off x="3434647" y="4656995"/>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748866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714742270"/>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Dilation</a:t>
            </a:r>
            <a:endParaRPr lang="en-US"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088821" y="3250648"/>
            <a:ext cx="1047570"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318186" y="3249098"/>
            <a:ext cx="1876497"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290325" y="3271441"/>
            <a:ext cx="1383872" cy="2059084"/>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963783" y="3423840"/>
            <a:ext cx="711942" cy="2330047"/>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088820" y="3250648"/>
            <a:ext cx="2625388" cy="463400"/>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4233167" y="3271441"/>
            <a:ext cx="481042" cy="2424716"/>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lus 5"/>
          <p:cNvSpPr/>
          <p:nvPr/>
        </p:nvSpPr>
        <p:spPr>
          <a:xfrm>
            <a:off x="2915121" y="5106815"/>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24723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Blurring/</a:t>
            </a:r>
            <a:r>
              <a:rPr lang="en-US" dirty="0" err="1" smtClean="0"/>
              <a:t>Denoising</a:t>
            </a:r>
            <a:endParaRPr lang="en-US" dirty="0"/>
          </a:p>
        </p:txBody>
      </p:sp>
      <p:pic>
        <p:nvPicPr>
          <p:cNvPr id="6" name="Picture 5" descr="bumpfla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7424" y="4859867"/>
            <a:ext cx="2330175" cy="1764174"/>
          </a:xfrm>
          <a:prstGeom prst="rect">
            <a:avLst/>
          </a:prstGeom>
        </p:spPr>
      </p:pic>
      <p:sp>
        <p:nvSpPr>
          <p:cNvPr id="17" name="TextBox 16"/>
          <p:cNvSpPr txBox="1"/>
          <p:nvPr/>
        </p:nvSpPr>
        <p:spPr>
          <a:xfrm>
            <a:off x="495316" y="5266488"/>
            <a:ext cx="1492165" cy="830997"/>
          </a:xfrm>
          <a:prstGeom prst="rect">
            <a:avLst/>
          </a:prstGeom>
          <a:noFill/>
        </p:spPr>
        <p:txBody>
          <a:bodyPr wrap="none" rtlCol="0">
            <a:spAutoFit/>
          </a:bodyPr>
          <a:lstStyle/>
          <a:p>
            <a:r>
              <a:rPr lang="en-US" sz="2400" dirty="0" smtClean="0">
                <a:latin typeface="Segoe"/>
                <a:cs typeface="Segoe"/>
              </a:rPr>
              <a:t>Weighted</a:t>
            </a:r>
          </a:p>
          <a:p>
            <a:r>
              <a:rPr lang="en-US" sz="2400" dirty="0" smtClean="0">
                <a:latin typeface="Segoe"/>
                <a:cs typeface="Segoe"/>
              </a:rPr>
              <a:t>Average(</a:t>
            </a:r>
            <a:endParaRPr lang="en-US" sz="2400" dirty="0">
              <a:latin typeface="Segoe"/>
              <a:cs typeface="Segoe"/>
            </a:endParaRPr>
          </a:p>
        </p:txBody>
      </p:sp>
      <p:sp>
        <p:nvSpPr>
          <p:cNvPr id="18" name="TextBox 17"/>
          <p:cNvSpPr txBox="1"/>
          <p:nvPr/>
        </p:nvSpPr>
        <p:spPr>
          <a:xfrm>
            <a:off x="4123202" y="5582561"/>
            <a:ext cx="552405" cy="461665"/>
          </a:xfrm>
          <a:prstGeom prst="rect">
            <a:avLst/>
          </a:prstGeom>
          <a:noFill/>
        </p:spPr>
        <p:txBody>
          <a:bodyPr wrap="none" rtlCol="0">
            <a:spAutoFit/>
          </a:bodyPr>
          <a:lstStyle/>
          <a:p>
            <a:r>
              <a:rPr lang="en-US" sz="2400" dirty="0" smtClean="0">
                <a:latin typeface="Segoe"/>
                <a:cs typeface="Segoe"/>
              </a:rPr>
              <a:t>) =                          </a:t>
            </a:r>
            <a:endParaRPr lang="en-US" sz="2400" dirty="0">
              <a:latin typeface="Segoe"/>
              <a:cs typeface="Segoe"/>
            </a:endParaRPr>
          </a:p>
        </p:txBody>
      </p:sp>
      <p:graphicFrame>
        <p:nvGraphicFramePr>
          <p:cNvPr id="20" name="Object 19"/>
          <p:cNvGraphicFramePr>
            <a:graphicFrameLocks noChangeAspect="1"/>
          </p:cNvGraphicFramePr>
          <p:nvPr>
            <p:extLst>
              <p:ext uri="{D42A27DB-BD31-4B8C-83A1-F6EECF244321}">
                <p14:modId xmlns:p14="http://schemas.microsoft.com/office/powerpoint/2010/main" val="787661824"/>
              </p:ext>
            </p:extLst>
          </p:nvPr>
        </p:nvGraphicFramePr>
        <p:xfrm>
          <a:off x="4669334" y="5368724"/>
          <a:ext cx="1088000" cy="1142386"/>
        </p:xfrm>
        <a:graphic>
          <a:graphicData uri="http://schemas.openxmlformats.org/presentationml/2006/ole">
            <mc:AlternateContent xmlns:mc="http://schemas.openxmlformats.org/markup-compatibility/2006">
              <mc:Choice xmlns:v="urn:schemas-microsoft-com:vml" Requires="v">
                <p:oleObj spid="_x0000_s755225" name="Equation" r:id="rId5" imgW="342900" imgH="368300" progId="Equation.DSMT4">
                  <p:embed/>
                </p:oleObj>
              </mc:Choice>
              <mc:Fallback>
                <p:oleObj name="Equation" r:id="rId5" imgW="342900" imgH="368300" progId="Equation.DSMT4">
                  <p:embed/>
                  <p:pic>
                    <p:nvPicPr>
                      <p:cNvPr id="0" name=""/>
                      <p:cNvPicPr/>
                      <p:nvPr/>
                    </p:nvPicPr>
                    <p:blipFill>
                      <a:blip r:embed="rId6"/>
                      <a:stretch>
                        <a:fillRect/>
                      </a:stretch>
                    </p:blipFill>
                    <p:spPr>
                      <a:xfrm>
                        <a:off x="4669334" y="5368724"/>
                        <a:ext cx="1088000" cy="1142386"/>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294155493"/>
              </p:ext>
            </p:extLst>
          </p:nvPr>
        </p:nvGraphicFramePr>
        <p:xfrm>
          <a:off x="7466860" y="5728313"/>
          <a:ext cx="315384" cy="315912"/>
        </p:xfrm>
        <a:graphic>
          <a:graphicData uri="http://schemas.openxmlformats.org/presentationml/2006/ole">
            <mc:AlternateContent xmlns:mc="http://schemas.openxmlformats.org/markup-compatibility/2006">
              <mc:Choice xmlns:v="urn:schemas-microsoft-com:vml" Requires="v">
                <p:oleObj spid="_x0000_s755226" name="Equation" r:id="rId7" imgW="76200" imgH="101600" progId="Equation.DSMT4">
                  <p:embed/>
                </p:oleObj>
              </mc:Choice>
              <mc:Fallback>
                <p:oleObj name="Equation" r:id="rId7" imgW="76200" imgH="101600" progId="Equation.DSMT4">
                  <p:embed/>
                  <p:pic>
                    <p:nvPicPr>
                      <p:cNvPr id="0" name=""/>
                      <p:cNvPicPr/>
                      <p:nvPr/>
                    </p:nvPicPr>
                    <p:blipFill>
                      <a:blip r:embed="rId8"/>
                      <a:stretch>
                        <a:fillRect/>
                      </a:stretch>
                    </p:blipFill>
                    <p:spPr>
                      <a:xfrm>
                        <a:off x="7466860" y="5728313"/>
                        <a:ext cx="315384" cy="315912"/>
                      </a:xfrm>
                      <a:prstGeom prst="rect">
                        <a:avLst/>
                      </a:prstGeom>
                    </p:spPr>
                  </p:pic>
                </p:oleObj>
              </mc:Fallback>
            </mc:AlternateContent>
          </a:graphicData>
        </a:graphic>
      </p:graphicFrame>
      <p:sp>
        <p:nvSpPr>
          <p:cNvPr id="19" name="TextBox 18"/>
          <p:cNvSpPr txBox="1"/>
          <p:nvPr/>
        </p:nvSpPr>
        <p:spPr>
          <a:xfrm>
            <a:off x="609600" y="4018003"/>
            <a:ext cx="10600267" cy="461665"/>
          </a:xfrm>
          <a:prstGeom prst="rect">
            <a:avLst/>
          </a:prstGeom>
          <a:noFill/>
        </p:spPr>
        <p:txBody>
          <a:bodyPr wrap="square" rtlCol="0">
            <a:spAutoFit/>
          </a:bodyPr>
          <a:lstStyle/>
          <a:p>
            <a:r>
              <a:rPr lang="en-US" sz="2400" dirty="0" smtClean="0">
                <a:latin typeface="Segoe"/>
                <a:cs typeface="Segoe"/>
              </a:rPr>
              <a:t>What about a weighted average that looks more at the local neighborhood? </a:t>
            </a:r>
            <a:endParaRPr lang="en-US" sz="2400" dirty="0">
              <a:latin typeface="Segoe"/>
              <a:cs typeface="Segoe"/>
            </a:endParaRPr>
          </a:p>
        </p:txBody>
      </p:sp>
      <p:sp>
        <p:nvSpPr>
          <p:cNvPr id="23" name="Rectangle 22"/>
          <p:cNvSpPr/>
          <p:nvPr/>
        </p:nvSpPr>
        <p:spPr>
          <a:xfrm>
            <a:off x="7811911" y="2099733"/>
            <a:ext cx="1721555" cy="15748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27" name="TextBox 26"/>
          <p:cNvSpPr txBox="1"/>
          <p:nvPr/>
        </p:nvSpPr>
        <p:spPr>
          <a:xfrm>
            <a:off x="869244" y="1490703"/>
            <a:ext cx="8482010" cy="461665"/>
          </a:xfrm>
          <a:prstGeom prst="rect">
            <a:avLst/>
          </a:prstGeom>
          <a:noFill/>
        </p:spPr>
        <p:txBody>
          <a:bodyPr wrap="none" rtlCol="0">
            <a:spAutoFit/>
          </a:bodyPr>
          <a:lstStyle/>
          <a:p>
            <a:r>
              <a:rPr lang="en-US" sz="2400" dirty="0" smtClean="0">
                <a:latin typeface="Segoe"/>
                <a:cs typeface="Segoe"/>
              </a:rPr>
              <a:t>How would I take a simple average of these pixel intensities? </a:t>
            </a:r>
            <a:endParaRPr lang="en-US" sz="2400" dirty="0">
              <a:latin typeface="Segoe"/>
              <a:cs typeface="Segoe"/>
            </a:endParaRPr>
          </a:p>
        </p:txBody>
      </p:sp>
      <p:sp>
        <p:nvSpPr>
          <p:cNvPr id="28" name="TextBox 27"/>
          <p:cNvSpPr txBox="1"/>
          <p:nvPr/>
        </p:nvSpPr>
        <p:spPr>
          <a:xfrm>
            <a:off x="609601" y="2498805"/>
            <a:ext cx="1440769" cy="461665"/>
          </a:xfrm>
          <a:prstGeom prst="rect">
            <a:avLst/>
          </a:prstGeom>
          <a:noFill/>
        </p:spPr>
        <p:txBody>
          <a:bodyPr wrap="none" rtlCol="0">
            <a:spAutoFit/>
          </a:bodyPr>
          <a:lstStyle/>
          <a:p>
            <a:r>
              <a:rPr lang="en-US" sz="2400" dirty="0" smtClean="0">
                <a:latin typeface="Segoe"/>
                <a:cs typeface="Segoe"/>
              </a:rPr>
              <a:t>Average(</a:t>
            </a:r>
            <a:endParaRPr lang="en-US" sz="2400" dirty="0">
              <a:latin typeface="Segoe"/>
              <a:cs typeface="Segoe"/>
            </a:endParaRPr>
          </a:p>
        </p:txBody>
      </p:sp>
      <p:sp>
        <p:nvSpPr>
          <p:cNvPr id="29" name="TextBox 28"/>
          <p:cNvSpPr txBox="1"/>
          <p:nvPr/>
        </p:nvSpPr>
        <p:spPr>
          <a:xfrm>
            <a:off x="4119002" y="2498805"/>
            <a:ext cx="552405" cy="461665"/>
          </a:xfrm>
          <a:prstGeom prst="rect">
            <a:avLst/>
          </a:prstGeom>
          <a:noFill/>
        </p:spPr>
        <p:txBody>
          <a:bodyPr wrap="none" rtlCol="0">
            <a:spAutoFit/>
          </a:bodyPr>
          <a:lstStyle/>
          <a:p>
            <a:r>
              <a:rPr lang="en-US" sz="2400" dirty="0" smtClean="0">
                <a:latin typeface="Segoe"/>
                <a:cs typeface="Segoe"/>
              </a:rPr>
              <a:t>) =                          </a:t>
            </a:r>
            <a:endParaRPr lang="en-US" sz="2400" dirty="0">
              <a:latin typeface="Segoe"/>
              <a:cs typeface="Segoe"/>
            </a:endParaRPr>
          </a:p>
        </p:txBody>
      </p:sp>
      <p:graphicFrame>
        <p:nvGraphicFramePr>
          <p:cNvPr id="30" name="Object 29"/>
          <p:cNvGraphicFramePr>
            <a:graphicFrameLocks noChangeAspect="1"/>
          </p:cNvGraphicFramePr>
          <p:nvPr>
            <p:extLst>
              <p:ext uri="{D42A27DB-BD31-4B8C-83A1-F6EECF244321}">
                <p14:modId xmlns:p14="http://schemas.microsoft.com/office/powerpoint/2010/main" val="2064478485"/>
              </p:ext>
            </p:extLst>
          </p:nvPr>
        </p:nvGraphicFramePr>
        <p:xfrm>
          <a:off x="4817534" y="2301902"/>
          <a:ext cx="1041400" cy="1142386"/>
        </p:xfrm>
        <a:graphic>
          <a:graphicData uri="http://schemas.openxmlformats.org/presentationml/2006/ole">
            <mc:AlternateContent xmlns:mc="http://schemas.openxmlformats.org/markup-compatibility/2006">
              <mc:Choice xmlns:v="urn:schemas-microsoft-com:vml" Requires="v">
                <p:oleObj spid="_x0000_s755227" name="Equation" r:id="rId9" imgW="342900" imgH="368300" progId="Equation.DSMT4">
                  <p:embed/>
                </p:oleObj>
              </mc:Choice>
              <mc:Fallback>
                <p:oleObj name="Equation" r:id="rId9" imgW="342900" imgH="368300" progId="Equation.DSMT4">
                  <p:embed/>
                  <p:pic>
                    <p:nvPicPr>
                      <p:cNvPr id="0" name=""/>
                      <p:cNvPicPr/>
                      <p:nvPr/>
                    </p:nvPicPr>
                    <p:blipFill>
                      <a:blip r:embed="rId6"/>
                      <a:stretch>
                        <a:fillRect/>
                      </a:stretch>
                    </p:blipFill>
                    <p:spPr>
                      <a:xfrm>
                        <a:off x="4817534" y="2301902"/>
                        <a:ext cx="1041400" cy="1142386"/>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3000838370"/>
              </p:ext>
            </p:extLst>
          </p:nvPr>
        </p:nvGraphicFramePr>
        <p:xfrm>
          <a:off x="7462660" y="2644557"/>
          <a:ext cx="315384" cy="315912"/>
        </p:xfrm>
        <a:graphic>
          <a:graphicData uri="http://schemas.openxmlformats.org/presentationml/2006/ole">
            <mc:AlternateContent xmlns:mc="http://schemas.openxmlformats.org/markup-compatibility/2006">
              <mc:Choice xmlns:v="urn:schemas-microsoft-com:vml" Requires="v">
                <p:oleObj spid="_x0000_s755228" name="Equation" r:id="rId10" imgW="76200" imgH="101600" progId="Equation.DSMT4">
                  <p:embed/>
                </p:oleObj>
              </mc:Choice>
              <mc:Fallback>
                <p:oleObj name="Equation" r:id="rId10" imgW="76200" imgH="101600" progId="Equation.DSMT4">
                  <p:embed/>
                  <p:pic>
                    <p:nvPicPr>
                      <p:cNvPr id="0" name=""/>
                      <p:cNvPicPr/>
                      <p:nvPr/>
                    </p:nvPicPr>
                    <p:blipFill>
                      <a:blip r:embed="rId8"/>
                      <a:stretch>
                        <a:fillRect/>
                      </a:stretch>
                    </p:blipFill>
                    <p:spPr>
                      <a:xfrm>
                        <a:off x="7462660" y="2644557"/>
                        <a:ext cx="315384" cy="315912"/>
                      </a:xfrm>
                      <a:prstGeom prst="rect">
                        <a:avLst/>
                      </a:prstGeom>
                    </p:spPr>
                  </p:pic>
                </p:oleObj>
              </mc:Fallback>
            </mc:AlternateContent>
          </a:graphicData>
        </a:graphic>
      </p:graphicFrame>
      <p:pic>
        <p:nvPicPr>
          <p:cNvPr id="32" name="Picture 31" descr="Screen Shot 2016-07-12 at 11.38.33 PM.png"/>
          <p:cNvPicPr>
            <a:picLocks noChangeAspect="1"/>
          </p:cNvPicPr>
          <p:nvPr/>
        </p:nvPicPr>
        <p:blipFill rotWithShape="1">
          <a:blip r:embed="rId11">
            <a:grayscl/>
            <a:extLst>
              <a:ext uri="{BEBA8EAE-BF5A-486C-A8C5-ECC9F3942E4B}">
                <a14:imgProps xmlns:a14="http://schemas.microsoft.com/office/drawing/2010/main">
                  <a14:imgLayer r:embed="rId12">
                    <a14:imgEffect>
                      <a14:saturation sat="196000"/>
                    </a14:imgEffect>
                    <a14:imgEffect>
                      <a14:brightnessContrast bright="-2000"/>
                    </a14:imgEffect>
                  </a14:imgLayer>
                </a14:imgProps>
              </a:ext>
              <a:ext uri="{28A0092B-C50C-407E-A947-70E740481C1C}">
                <a14:useLocalDpi xmlns:a14="http://schemas.microsoft.com/office/drawing/2010/main" val="0"/>
              </a:ext>
            </a:extLst>
          </a:blip>
          <a:srcRect l="86939" t="28620" r="3437" b="64413"/>
          <a:stretch/>
        </p:blipFill>
        <p:spPr>
          <a:xfrm>
            <a:off x="2192800" y="2128337"/>
            <a:ext cx="1689452" cy="1576067"/>
          </a:xfrm>
          <a:prstGeom prst="rect">
            <a:avLst/>
          </a:prstGeom>
        </p:spPr>
      </p:pic>
      <p:pic>
        <p:nvPicPr>
          <p:cNvPr id="33" name="Picture 32" descr="Screen Shot 2016-07-12 at 11.38.33 PM.png"/>
          <p:cNvPicPr>
            <a:picLocks noChangeAspect="1"/>
          </p:cNvPicPr>
          <p:nvPr/>
        </p:nvPicPr>
        <p:blipFill rotWithShape="1">
          <a:blip r:embed="rId11">
            <a:grayscl/>
            <a:extLst>
              <a:ext uri="{BEBA8EAE-BF5A-486C-A8C5-ECC9F3942E4B}">
                <a14:imgProps xmlns:a14="http://schemas.microsoft.com/office/drawing/2010/main">
                  <a14:imgLayer r:embed="rId12">
                    <a14:imgEffect>
                      <a14:saturation sat="196000"/>
                    </a14:imgEffect>
                    <a14:imgEffect>
                      <a14:brightnessContrast bright="-2000"/>
                    </a14:imgEffect>
                  </a14:imgLayer>
                </a14:imgProps>
              </a:ext>
              <a:ext uri="{28A0092B-C50C-407E-A947-70E740481C1C}">
                <a14:useLocalDpi xmlns:a14="http://schemas.microsoft.com/office/drawing/2010/main" val="0"/>
              </a:ext>
            </a:extLst>
          </a:blip>
          <a:srcRect l="86939" t="28620" r="3437" b="64413"/>
          <a:stretch/>
        </p:blipFill>
        <p:spPr>
          <a:xfrm>
            <a:off x="5664134" y="2085445"/>
            <a:ext cx="1689452" cy="1576067"/>
          </a:xfrm>
          <a:prstGeom prst="rect">
            <a:avLst/>
          </a:prstGeom>
        </p:spPr>
      </p:pic>
      <p:pic>
        <p:nvPicPr>
          <p:cNvPr id="34" name="Picture 33" descr="Screen Shot 2016-07-12 at 11.38.33 PM.png"/>
          <p:cNvPicPr>
            <a:picLocks noChangeAspect="1"/>
          </p:cNvPicPr>
          <p:nvPr/>
        </p:nvPicPr>
        <p:blipFill rotWithShape="1">
          <a:blip r:embed="rId11">
            <a:grayscl/>
            <a:extLst>
              <a:ext uri="{BEBA8EAE-BF5A-486C-A8C5-ECC9F3942E4B}">
                <a14:imgProps xmlns:a14="http://schemas.microsoft.com/office/drawing/2010/main">
                  <a14:imgLayer r:embed="rId12">
                    <a14:imgEffect>
                      <a14:saturation sat="196000"/>
                    </a14:imgEffect>
                    <a14:imgEffect>
                      <a14:brightnessContrast bright="-2000"/>
                    </a14:imgEffect>
                  </a14:imgLayer>
                </a14:imgProps>
              </a:ext>
              <a:ext uri="{28A0092B-C50C-407E-A947-70E740481C1C}">
                <a14:useLocalDpi xmlns:a14="http://schemas.microsoft.com/office/drawing/2010/main" val="0"/>
              </a:ext>
            </a:extLst>
          </a:blip>
          <a:srcRect l="86939" t="28620" r="3437" b="64413"/>
          <a:stretch/>
        </p:blipFill>
        <p:spPr>
          <a:xfrm>
            <a:off x="2209733" y="4973137"/>
            <a:ext cx="1689452" cy="1576067"/>
          </a:xfrm>
          <a:prstGeom prst="rect">
            <a:avLst/>
          </a:prstGeom>
        </p:spPr>
      </p:pic>
      <p:pic>
        <p:nvPicPr>
          <p:cNvPr id="35" name="Picture 34" descr="Screen Shot 2016-07-12 at 11.38.33 PM.png"/>
          <p:cNvPicPr>
            <a:picLocks noChangeAspect="1"/>
          </p:cNvPicPr>
          <p:nvPr/>
        </p:nvPicPr>
        <p:blipFill rotWithShape="1">
          <a:blip r:embed="rId11">
            <a:grayscl/>
            <a:extLst>
              <a:ext uri="{BEBA8EAE-BF5A-486C-A8C5-ECC9F3942E4B}">
                <a14:imgProps xmlns:a14="http://schemas.microsoft.com/office/drawing/2010/main">
                  <a14:imgLayer r:embed="rId12">
                    <a14:imgEffect>
                      <a14:saturation sat="196000"/>
                    </a14:imgEffect>
                    <a14:imgEffect>
                      <a14:brightnessContrast bright="-2000"/>
                    </a14:imgEffect>
                  </a14:imgLayer>
                </a14:imgProps>
              </a:ext>
              <a:ext uri="{28A0092B-C50C-407E-A947-70E740481C1C}">
                <a14:useLocalDpi xmlns:a14="http://schemas.microsoft.com/office/drawing/2010/main" val="0"/>
              </a:ext>
            </a:extLst>
          </a:blip>
          <a:srcRect l="86939" t="28620" r="3437" b="64413"/>
          <a:stretch/>
        </p:blipFill>
        <p:spPr>
          <a:xfrm>
            <a:off x="5681067" y="4930245"/>
            <a:ext cx="1689452" cy="1576067"/>
          </a:xfrm>
          <a:prstGeom prst="rect">
            <a:avLst/>
          </a:prstGeom>
        </p:spPr>
      </p:pic>
    </p:spTree>
    <p:extLst>
      <p:ext uri="{BB962C8B-B14F-4D97-AF65-F5344CB8AC3E}">
        <p14:creationId xmlns:p14="http://schemas.microsoft.com/office/powerpoint/2010/main" val="345714090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070753161"/>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Dilation</a:t>
            </a:r>
            <a:endParaRPr lang="en-US"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088821" y="3250648"/>
            <a:ext cx="1047570"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318186" y="3249098"/>
            <a:ext cx="1876497"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290325" y="3271441"/>
            <a:ext cx="1383872" cy="2059084"/>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963783" y="3423840"/>
            <a:ext cx="711942" cy="2330047"/>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615899" y="5484476"/>
            <a:ext cx="578783" cy="691224"/>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088820" y="3250648"/>
            <a:ext cx="2625388" cy="463400"/>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233167" y="3271441"/>
            <a:ext cx="481042" cy="2424716"/>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577417" y="5734645"/>
            <a:ext cx="617266" cy="423363"/>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lus 5"/>
          <p:cNvSpPr/>
          <p:nvPr/>
        </p:nvSpPr>
        <p:spPr>
          <a:xfrm>
            <a:off x="2376354" y="4664208"/>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2058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821462880"/>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Dilation</a:t>
            </a:r>
            <a:endParaRPr lang="en-US"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088821" y="3250648"/>
            <a:ext cx="1047570"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318186" y="3249098"/>
            <a:ext cx="1876497"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290325" y="3271441"/>
            <a:ext cx="1383872" cy="2059084"/>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963783" y="3423840"/>
            <a:ext cx="711942" cy="2330047"/>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615899" y="5484476"/>
            <a:ext cx="578783" cy="691224"/>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133324" y="5098050"/>
            <a:ext cx="578783" cy="691224"/>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lus 5"/>
          <p:cNvSpPr/>
          <p:nvPr/>
        </p:nvSpPr>
        <p:spPr>
          <a:xfrm>
            <a:off x="1876070" y="4260089"/>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088820" y="3250648"/>
            <a:ext cx="2625388" cy="463400"/>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233167" y="3271441"/>
            <a:ext cx="481042" cy="2424716"/>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577417" y="5734645"/>
            <a:ext cx="617266" cy="423363"/>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094842" y="5328976"/>
            <a:ext cx="617266" cy="423363"/>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246895"/>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893040531"/>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Dilation</a:t>
            </a:r>
            <a:endParaRPr lang="en-US"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088821" y="3250648"/>
            <a:ext cx="1047570"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318186" y="3249098"/>
            <a:ext cx="1876497"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290325" y="3271441"/>
            <a:ext cx="1383872" cy="2059084"/>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963783" y="3423840"/>
            <a:ext cx="711942" cy="2330047"/>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615899" y="5484476"/>
            <a:ext cx="578783" cy="691224"/>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133324" y="5098050"/>
            <a:ext cx="578783" cy="691224"/>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633040" y="4636199"/>
            <a:ext cx="578783" cy="691224"/>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lus 5"/>
          <p:cNvSpPr/>
          <p:nvPr/>
        </p:nvSpPr>
        <p:spPr>
          <a:xfrm>
            <a:off x="1356545" y="3836726"/>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615899" y="5484476"/>
            <a:ext cx="578783" cy="691224"/>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88820" y="3250648"/>
            <a:ext cx="2625388" cy="463400"/>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4233167" y="3271441"/>
            <a:ext cx="481042" cy="2424716"/>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094842" y="5328976"/>
            <a:ext cx="617266" cy="423363"/>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651317" y="5750789"/>
            <a:ext cx="617266" cy="423363"/>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2516059" y="4923307"/>
            <a:ext cx="617266" cy="423363"/>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0571273"/>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754067621"/>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Dilation</a:t>
            </a:r>
            <a:endParaRPr lang="en-US"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088821" y="3250648"/>
            <a:ext cx="1047570"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318186" y="3249098"/>
            <a:ext cx="1876497"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290325" y="3271441"/>
            <a:ext cx="1383872" cy="2059084"/>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963783" y="3423840"/>
            <a:ext cx="711942" cy="2330047"/>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615899" y="5734644"/>
            <a:ext cx="578783" cy="441055"/>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133324" y="5369012"/>
            <a:ext cx="578783" cy="401017"/>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652283" y="4926405"/>
            <a:ext cx="484110" cy="423364"/>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lus 5"/>
          <p:cNvSpPr/>
          <p:nvPr/>
        </p:nvSpPr>
        <p:spPr>
          <a:xfrm>
            <a:off x="1221853" y="719234"/>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094274" y="4503042"/>
            <a:ext cx="578783" cy="439505"/>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133891" y="5367462"/>
            <a:ext cx="578783" cy="441055"/>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4151599" y="4942549"/>
            <a:ext cx="578783" cy="441055"/>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151599" y="4499942"/>
            <a:ext cx="578783" cy="441055"/>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4130824" y="4075028"/>
            <a:ext cx="578783" cy="441055"/>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130824" y="3670909"/>
            <a:ext cx="578783" cy="441055"/>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150066" y="3228303"/>
            <a:ext cx="578783" cy="441055"/>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1534733" y="3269890"/>
            <a:ext cx="578783" cy="1271641"/>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088820" y="3250648"/>
            <a:ext cx="2625388" cy="463400"/>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343388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182496456"/>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Dilation</a:t>
            </a:r>
            <a:endParaRPr lang="en-US"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088821" y="3250648"/>
            <a:ext cx="1047570"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318186" y="3249098"/>
            <a:ext cx="1876497"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117147" y="3271441"/>
            <a:ext cx="1383872" cy="2059084"/>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963783" y="3423840"/>
            <a:ext cx="711942" cy="2330047"/>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615899" y="5734644"/>
            <a:ext cx="578783" cy="441055"/>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20" name="Rectangle 19"/>
          <p:cNvSpPr/>
          <p:nvPr/>
        </p:nvSpPr>
        <p:spPr>
          <a:xfrm>
            <a:off x="3133324" y="5369012"/>
            <a:ext cx="578783" cy="401017"/>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21" name="Rectangle 20"/>
          <p:cNvSpPr/>
          <p:nvPr/>
        </p:nvSpPr>
        <p:spPr>
          <a:xfrm>
            <a:off x="2652283" y="4926405"/>
            <a:ext cx="484110" cy="423364"/>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22" name="Rectangle 21"/>
          <p:cNvSpPr/>
          <p:nvPr/>
        </p:nvSpPr>
        <p:spPr>
          <a:xfrm>
            <a:off x="2094274" y="4503042"/>
            <a:ext cx="578783" cy="439505"/>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23" name="Rectangle 22"/>
          <p:cNvSpPr/>
          <p:nvPr/>
        </p:nvSpPr>
        <p:spPr>
          <a:xfrm>
            <a:off x="4133891" y="5367462"/>
            <a:ext cx="578783" cy="441055"/>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24" name="Rectangle 23"/>
          <p:cNvSpPr/>
          <p:nvPr/>
        </p:nvSpPr>
        <p:spPr>
          <a:xfrm>
            <a:off x="4151599" y="4942549"/>
            <a:ext cx="578783" cy="441055"/>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25" name="Rectangle 24"/>
          <p:cNvSpPr/>
          <p:nvPr/>
        </p:nvSpPr>
        <p:spPr>
          <a:xfrm>
            <a:off x="4151599" y="4499942"/>
            <a:ext cx="578783" cy="441055"/>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26" name="Rectangle 25"/>
          <p:cNvSpPr/>
          <p:nvPr/>
        </p:nvSpPr>
        <p:spPr>
          <a:xfrm>
            <a:off x="4130824" y="4075028"/>
            <a:ext cx="578783" cy="441055"/>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27" name="Rectangle 26"/>
          <p:cNvSpPr/>
          <p:nvPr/>
        </p:nvSpPr>
        <p:spPr>
          <a:xfrm>
            <a:off x="4130824" y="3670909"/>
            <a:ext cx="578783" cy="441055"/>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28" name="Rectangle 27"/>
          <p:cNvSpPr/>
          <p:nvPr/>
        </p:nvSpPr>
        <p:spPr>
          <a:xfrm>
            <a:off x="4150066" y="3228303"/>
            <a:ext cx="578783" cy="441055"/>
          </a:xfrm>
          <a:prstGeom prst="rect">
            <a:avLst/>
          </a:prstGeom>
          <a:solidFill>
            <a:srgbClr val="948A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1534733" y="3269890"/>
            <a:ext cx="578783" cy="1271641"/>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30" name="Rectangle 29"/>
          <p:cNvSpPr/>
          <p:nvPr/>
        </p:nvSpPr>
        <p:spPr>
          <a:xfrm>
            <a:off x="2088820" y="3250648"/>
            <a:ext cx="2625388" cy="4634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graphicFrame>
        <p:nvGraphicFramePr>
          <p:cNvPr id="31" name="Table 30"/>
          <p:cNvGraphicFramePr>
            <a:graphicFrameLocks noGrp="1"/>
          </p:cNvGraphicFramePr>
          <p:nvPr>
            <p:extLst>
              <p:ext uri="{D42A27DB-BD31-4B8C-83A1-F6EECF244321}">
                <p14:modId xmlns:p14="http://schemas.microsoft.com/office/powerpoint/2010/main" val="2057242345"/>
              </p:ext>
            </p:extLst>
          </p:nvPr>
        </p:nvGraphicFramePr>
        <p:xfrm>
          <a:off x="6725433" y="285417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grpSp>
        <p:nvGrpSpPr>
          <p:cNvPr id="32" name="Group 31"/>
          <p:cNvGrpSpPr/>
          <p:nvPr/>
        </p:nvGrpSpPr>
        <p:grpSpPr>
          <a:xfrm>
            <a:off x="7231799" y="3654762"/>
            <a:ext cx="2141225" cy="2112169"/>
            <a:chOff x="2095807" y="3656312"/>
            <a:chExt cx="2349017" cy="2112169"/>
          </a:xfrm>
        </p:grpSpPr>
        <p:sp>
          <p:nvSpPr>
            <p:cNvPr id="33" name="Rectangle 32"/>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Plus 37"/>
          <p:cNvSpPr/>
          <p:nvPr/>
        </p:nvSpPr>
        <p:spPr>
          <a:xfrm>
            <a:off x="1221853" y="719234"/>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Content Placeholder 2"/>
          <p:cNvSpPr>
            <a:spLocks noGrp="1"/>
          </p:cNvSpPr>
          <p:nvPr>
            <p:ph idx="4294967295"/>
          </p:nvPr>
        </p:nvSpPr>
        <p:spPr>
          <a:xfrm>
            <a:off x="2476043" y="6160978"/>
            <a:ext cx="2141958" cy="901490"/>
          </a:xfrm>
          <a:prstGeom prst="rect">
            <a:avLst/>
          </a:prstGeom>
        </p:spPr>
        <p:txBody>
          <a:bodyPr/>
          <a:lstStyle/>
          <a:p>
            <a:pPr marL="0" indent="0">
              <a:buNone/>
            </a:pPr>
            <a:r>
              <a:rPr lang="en-US" b="0" dirty="0" smtClean="0"/>
              <a:t>Dilated</a:t>
            </a:r>
            <a:endParaRPr lang="en-US" b="0" dirty="0"/>
          </a:p>
        </p:txBody>
      </p:sp>
      <p:sp>
        <p:nvSpPr>
          <p:cNvPr id="40" name="Content Placeholder 2"/>
          <p:cNvSpPr>
            <a:spLocks noGrp="1"/>
          </p:cNvSpPr>
          <p:nvPr>
            <p:ph idx="4294967295"/>
          </p:nvPr>
        </p:nvSpPr>
        <p:spPr>
          <a:xfrm>
            <a:off x="7767500" y="6168194"/>
            <a:ext cx="2141958" cy="901490"/>
          </a:xfrm>
          <a:prstGeom prst="rect">
            <a:avLst/>
          </a:prstGeom>
        </p:spPr>
        <p:txBody>
          <a:bodyPr/>
          <a:lstStyle/>
          <a:p>
            <a:pPr marL="0" indent="0">
              <a:buNone/>
            </a:pPr>
            <a:r>
              <a:rPr lang="en-US" b="0" dirty="0" err="1" smtClean="0"/>
              <a:t>Undilated</a:t>
            </a:r>
            <a:endParaRPr lang="en-US" b="0" dirty="0"/>
          </a:p>
        </p:txBody>
      </p:sp>
    </p:spTree>
    <p:extLst>
      <p:ext uri="{BB962C8B-B14F-4D97-AF65-F5344CB8AC3E}">
        <p14:creationId xmlns:p14="http://schemas.microsoft.com/office/powerpoint/2010/main" val="427536785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Erosion</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215484791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204014954"/>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Erosion</a:t>
            </a:r>
            <a:endParaRPr lang="en-US"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3675562"/>
              <a:ext cx="1116017" cy="8451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Plus 5"/>
          <p:cNvSpPr/>
          <p:nvPr/>
        </p:nvSpPr>
        <p:spPr>
          <a:xfrm>
            <a:off x="1337296" y="2982785"/>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ontent Placeholder 2"/>
          <p:cNvSpPr>
            <a:spLocks noGrp="1"/>
          </p:cNvSpPr>
          <p:nvPr>
            <p:ph idx="4294967295"/>
          </p:nvPr>
        </p:nvSpPr>
        <p:spPr>
          <a:xfrm>
            <a:off x="3034050" y="1196084"/>
            <a:ext cx="8530191" cy="1209388"/>
          </a:xfrm>
          <a:prstGeom prst="rect">
            <a:avLst/>
          </a:prstGeom>
        </p:spPr>
        <p:txBody>
          <a:bodyPr/>
          <a:lstStyle/>
          <a:p>
            <a:pPr marL="0" indent="0">
              <a:buNone/>
            </a:pPr>
            <a:r>
              <a:rPr lang="en-US" b="0" dirty="0" smtClean="0"/>
              <a:t>Color this pixel the lightest (maximum) of the neighbors in the structuring element </a:t>
            </a:r>
            <a:endParaRPr lang="en-US" b="0" dirty="0"/>
          </a:p>
        </p:txBody>
      </p:sp>
      <p:cxnSp>
        <p:nvCxnSpPr>
          <p:cNvPr id="16" name="Straight Arrow Connector 15"/>
          <p:cNvCxnSpPr/>
          <p:nvPr/>
        </p:nvCxnSpPr>
        <p:spPr>
          <a:xfrm flipH="1">
            <a:off x="2405208" y="2251522"/>
            <a:ext cx="1154501" cy="14817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145441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976636109"/>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Erosion</a:t>
            </a:r>
            <a:endParaRPr lang="en-US"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4118168"/>
              <a:ext cx="1116017" cy="402564"/>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Content Placeholder 2"/>
          <p:cNvSpPr>
            <a:spLocks noGrp="1"/>
          </p:cNvSpPr>
          <p:nvPr>
            <p:ph idx="4294967295"/>
          </p:nvPr>
        </p:nvSpPr>
        <p:spPr>
          <a:xfrm>
            <a:off x="3034050" y="1196084"/>
            <a:ext cx="8530191" cy="1209388"/>
          </a:xfrm>
          <a:prstGeom prst="rect">
            <a:avLst/>
          </a:prstGeom>
        </p:spPr>
        <p:txBody>
          <a:bodyPr/>
          <a:lstStyle/>
          <a:p>
            <a:pPr marL="0" indent="0">
              <a:buNone/>
            </a:pPr>
            <a:r>
              <a:rPr lang="en-US" b="0" dirty="0" smtClean="0"/>
              <a:t>Color this pixel the lightest (maximum) of the neighbors in the structuring element </a:t>
            </a:r>
            <a:endParaRPr lang="en-US" b="0" dirty="0"/>
          </a:p>
        </p:txBody>
      </p:sp>
      <p:cxnSp>
        <p:nvCxnSpPr>
          <p:cNvPr id="17" name="Straight Arrow Connector 16"/>
          <p:cNvCxnSpPr/>
          <p:nvPr/>
        </p:nvCxnSpPr>
        <p:spPr>
          <a:xfrm flipH="1">
            <a:off x="2405208" y="2251522"/>
            <a:ext cx="1154501" cy="14817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3607367"/>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665727780"/>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Erosion</a:t>
            </a:r>
            <a:endParaRPr lang="en-US"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4002704"/>
              <a:ext cx="1116017" cy="518027"/>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Plus 5"/>
          <p:cNvSpPr/>
          <p:nvPr/>
        </p:nvSpPr>
        <p:spPr>
          <a:xfrm>
            <a:off x="1337296" y="2982785"/>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ontent Placeholder 2"/>
          <p:cNvSpPr>
            <a:spLocks noGrp="1"/>
          </p:cNvSpPr>
          <p:nvPr>
            <p:ph idx="4294967295"/>
          </p:nvPr>
        </p:nvSpPr>
        <p:spPr>
          <a:xfrm>
            <a:off x="3034050" y="1196084"/>
            <a:ext cx="8530191" cy="1209388"/>
          </a:xfrm>
          <a:prstGeom prst="rect">
            <a:avLst/>
          </a:prstGeom>
        </p:spPr>
        <p:txBody>
          <a:bodyPr/>
          <a:lstStyle/>
          <a:p>
            <a:pPr marL="0" indent="0">
              <a:buNone/>
            </a:pPr>
            <a:r>
              <a:rPr lang="en-US" b="0" dirty="0" smtClean="0"/>
              <a:t>Color this pixel the lightest (maximum) of the neighbors in the structuring element </a:t>
            </a:r>
            <a:endParaRPr lang="en-US" b="0" dirty="0"/>
          </a:p>
        </p:txBody>
      </p:sp>
      <p:cxnSp>
        <p:nvCxnSpPr>
          <p:cNvPr id="16" name="Straight Arrow Connector 15"/>
          <p:cNvCxnSpPr/>
          <p:nvPr/>
        </p:nvCxnSpPr>
        <p:spPr>
          <a:xfrm flipH="1">
            <a:off x="2405208" y="2251522"/>
            <a:ext cx="1154501" cy="14817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8489435"/>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721104315"/>
              </p:ext>
            </p:extLst>
          </p:nvPr>
        </p:nvGraphicFramePr>
        <p:xfrm>
          <a:off x="1589442" y="2855722"/>
          <a:ext cx="4163816" cy="3321528"/>
        </p:xfrm>
        <a:graphic>
          <a:graphicData uri="http://schemas.openxmlformats.org/drawingml/2006/table">
            <a:tbl>
              <a:tblPr firstRow="1" bandRow="1">
                <a:tableStyleId>{2D5ABB26-0587-4C30-8999-92F81FD0307C}</a:tableStyleId>
              </a:tblPr>
              <a:tblGrid>
                <a:gridCol w="520477"/>
                <a:gridCol w="520477"/>
                <a:gridCol w="520477"/>
                <a:gridCol w="520477"/>
                <a:gridCol w="520477"/>
                <a:gridCol w="520477"/>
                <a:gridCol w="520477"/>
                <a:gridCol w="520477"/>
              </a:tblGrid>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415191">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dirty="0"/>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Erosion</a:t>
            </a:r>
            <a:endParaRPr lang="en-US" dirty="0"/>
          </a:p>
        </p:txBody>
      </p:sp>
      <p:grpSp>
        <p:nvGrpSpPr>
          <p:cNvPr id="3" name="Group 2"/>
          <p:cNvGrpSpPr/>
          <p:nvPr/>
        </p:nvGrpSpPr>
        <p:grpSpPr>
          <a:xfrm>
            <a:off x="2095808" y="3656312"/>
            <a:ext cx="2141225" cy="2112169"/>
            <a:chOff x="2095807" y="3656312"/>
            <a:chExt cx="2349017" cy="2112169"/>
          </a:xfrm>
        </p:grpSpPr>
        <p:sp>
          <p:nvSpPr>
            <p:cNvPr id="10" name="Rectangle 9"/>
            <p:cNvSpPr/>
            <p:nvPr/>
          </p:nvSpPr>
          <p:spPr>
            <a:xfrm>
              <a:off x="3213356" y="3675560"/>
              <a:ext cx="1231467" cy="12123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92298" y="3656312"/>
              <a:ext cx="1156034"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87256" y="4078125"/>
              <a:ext cx="580319" cy="1270089"/>
            </a:xfrm>
            <a:prstGeom prst="rect">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5807" y="4118168"/>
              <a:ext cx="1116017" cy="402564"/>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62975" y="4753212"/>
              <a:ext cx="581849" cy="10152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Plus 5"/>
          <p:cNvSpPr/>
          <p:nvPr/>
        </p:nvSpPr>
        <p:spPr>
          <a:xfrm>
            <a:off x="1856821" y="3021272"/>
            <a:ext cx="2029995" cy="1751185"/>
          </a:xfrm>
          <a:prstGeom prst="mathPlus">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ontent Placeholder 2"/>
          <p:cNvSpPr>
            <a:spLocks noGrp="1"/>
          </p:cNvSpPr>
          <p:nvPr>
            <p:ph idx="4294967295"/>
          </p:nvPr>
        </p:nvSpPr>
        <p:spPr>
          <a:xfrm>
            <a:off x="3034050" y="1196084"/>
            <a:ext cx="8530191" cy="1209388"/>
          </a:xfrm>
          <a:prstGeom prst="rect">
            <a:avLst/>
          </a:prstGeom>
        </p:spPr>
        <p:txBody>
          <a:bodyPr/>
          <a:lstStyle/>
          <a:p>
            <a:pPr marL="0" indent="0">
              <a:buNone/>
            </a:pPr>
            <a:r>
              <a:rPr lang="en-US" b="0" dirty="0" smtClean="0"/>
              <a:t>Color this pixel the lightest (maximum) of the neighbors in the structuring element </a:t>
            </a:r>
            <a:endParaRPr lang="en-US" b="0" dirty="0"/>
          </a:p>
        </p:txBody>
      </p:sp>
      <p:cxnSp>
        <p:nvCxnSpPr>
          <p:cNvPr id="17" name="Straight Arrow Connector 16"/>
          <p:cNvCxnSpPr/>
          <p:nvPr/>
        </p:nvCxnSpPr>
        <p:spPr>
          <a:xfrm flipH="1">
            <a:off x="2867008" y="2251522"/>
            <a:ext cx="692702" cy="16164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717656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025FDD9-4C58-4084-9F89-0E6ADD6FFF55}">
  <ds:schemaRefs>
    <ds:schemaRef ds:uri="http://schemas.microsoft.com/office/2006/metadata/properties"/>
    <ds:schemaRef ds:uri="636b0322-90fb-440c-9cbc-22749e7231e9"/>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0CA13EC-1D3C-4D6F-8D1C-E8A452CFC7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12904</TotalTime>
  <Words>5704</Words>
  <Application>Microsoft Macintosh PowerPoint</Application>
  <PresentationFormat>Custom</PresentationFormat>
  <Paragraphs>492</Paragraphs>
  <Slides>114</Slides>
  <Notes>106</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114</vt:i4>
      </vt:variant>
    </vt:vector>
  </HeadingPairs>
  <TitlesOfParts>
    <vt:vector size="117" baseType="lpstr">
      <vt:lpstr>1_Office Theme</vt:lpstr>
      <vt:lpstr>Equation</vt:lpstr>
      <vt:lpstr>MathType 6.0 Equation</vt:lpstr>
      <vt:lpstr>PowerPoint Presentation</vt:lpstr>
      <vt:lpstr>    Where do images arise?</vt:lpstr>
      <vt:lpstr>What might we do with images?</vt:lpstr>
      <vt:lpstr>Blurring/Denoising</vt:lpstr>
      <vt:lpstr>Blurring/Denoising</vt:lpstr>
      <vt:lpstr>Blurring/Denoising</vt:lpstr>
      <vt:lpstr>Blurring/Denoising</vt:lpstr>
      <vt:lpstr>Blurring/Denoising</vt:lpstr>
      <vt:lpstr>Blurring/Denoising</vt:lpstr>
      <vt:lpstr>Blurring/Denoising</vt:lpstr>
      <vt:lpstr>Blurring/Denoising</vt:lpstr>
      <vt:lpstr>Blurring/Denoising</vt:lpstr>
      <vt:lpstr>Blurring/Denoising</vt:lpstr>
      <vt:lpstr>Blurring/Denoising</vt:lpstr>
      <vt:lpstr>Blurring/Denoising</vt:lpstr>
      <vt:lpstr>Blurring/Denoising</vt:lpstr>
      <vt:lpstr>Blurring/Denoising</vt:lpstr>
      <vt:lpstr>Blurring/Denoising</vt:lpstr>
      <vt:lpstr>Blurring/Denoising</vt:lpstr>
      <vt:lpstr>Blurring/Denoising</vt:lpstr>
      <vt:lpstr>PowerPoint Presentation</vt:lpstr>
      <vt:lpstr>Blurring/Denoising</vt:lpstr>
      <vt:lpstr>PowerPoint Presentation</vt:lpstr>
      <vt:lpstr>Blurring/Denoising</vt:lpstr>
      <vt:lpstr>Denoising with a Median Filter</vt:lpstr>
      <vt:lpstr>Denoising with a Median Filter</vt:lpstr>
      <vt:lpstr>Denoising with a Median Filter</vt:lpstr>
      <vt:lpstr>PowerPoint Presentation</vt:lpstr>
      <vt:lpstr>PowerPoint Presentation</vt:lpstr>
      <vt:lpstr>PowerPoint Presentation</vt:lpstr>
      <vt:lpstr>PowerPoint Presentation</vt:lpstr>
      <vt:lpstr>PowerPoint Presentation</vt:lpstr>
      <vt:lpstr>Edge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Sobel Edge Detector</vt:lpstr>
      <vt:lpstr>Sobel Edge Detector</vt:lpstr>
      <vt:lpstr>Sobel Edge Detector</vt:lpstr>
      <vt:lpstr>Sobel Edge Detector</vt:lpstr>
      <vt:lpstr>Sobel Edge Detector</vt:lpstr>
      <vt:lpstr>Sobel Edge Detector</vt:lpstr>
      <vt:lpstr>Sobel Edge Detector</vt:lpstr>
      <vt:lpstr>Sobel Edge Detector</vt:lpstr>
      <vt:lpstr>Sobel Edge Detector</vt:lpstr>
      <vt:lpstr>Sobel Edge Detector</vt:lpstr>
      <vt:lpstr>Sobel Edge Detector</vt:lpstr>
      <vt:lpstr>Sobel Edge Detector</vt:lpstr>
      <vt:lpstr>PowerPoint Presentation</vt:lpstr>
      <vt:lpstr>Harris Corner Detector</vt:lpstr>
      <vt:lpstr>Harris Corner Detector</vt:lpstr>
      <vt:lpstr>Harris Corner Detector</vt:lpstr>
      <vt:lpstr>Harris Corner Detector</vt:lpstr>
      <vt:lpstr>Harris Corner Detector</vt:lpstr>
      <vt:lpstr>Harris Corner Detector</vt:lpstr>
      <vt:lpstr>Harris Corner Detector</vt:lpstr>
      <vt:lpstr>Harris Corner Detector</vt:lpstr>
      <vt:lpstr>Harris Corner Detector</vt:lpstr>
      <vt:lpstr>Harris Corner Detector</vt:lpstr>
      <vt:lpstr>Harris Corner Detector</vt:lpstr>
      <vt:lpstr>Harris Corner Detector</vt:lpstr>
      <vt:lpstr>Harris Corner Detector</vt:lpstr>
      <vt:lpstr>Harris Corner Detector</vt:lpstr>
      <vt:lpstr>Harris Corner Detector</vt:lpstr>
      <vt:lpstr>Harris Corner Detector</vt:lpstr>
      <vt:lpstr>PowerPoint Presentation</vt:lpstr>
      <vt:lpstr>Mathematical Morphology</vt:lpstr>
      <vt:lpstr>Dilation and Erosion</vt:lpstr>
      <vt:lpstr>Dilation</vt:lpstr>
      <vt:lpstr>Dilation</vt:lpstr>
      <vt:lpstr>Dilation</vt:lpstr>
      <vt:lpstr>Dilation</vt:lpstr>
      <vt:lpstr>Dilation</vt:lpstr>
      <vt:lpstr>Dilation</vt:lpstr>
      <vt:lpstr>Dilation</vt:lpstr>
      <vt:lpstr>Dilation</vt:lpstr>
      <vt:lpstr>Dilation</vt:lpstr>
      <vt:lpstr>Dilation</vt:lpstr>
      <vt:lpstr>Dilation</vt:lpstr>
      <vt:lpstr>Dilation</vt:lpstr>
      <vt:lpstr>Dilation</vt:lpstr>
      <vt:lpstr>Dilation</vt:lpstr>
      <vt:lpstr>Dilation</vt:lpstr>
      <vt:lpstr>Dilation</vt:lpstr>
      <vt:lpstr>Dilation</vt:lpstr>
      <vt:lpstr>Dilation</vt:lpstr>
      <vt:lpstr>Dilation</vt:lpstr>
      <vt:lpstr>Dilation</vt:lpstr>
      <vt:lpstr>Dilation</vt:lpstr>
      <vt:lpstr>Dilation</vt:lpstr>
      <vt:lpstr>Erosion</vt:lpstr>
      <vt:lpstr>Erosion</vt:lpstr>
      <vt:lpstr>Erosion</vt:lpstr>
      <vt:lpstr>Erosion</vt:lpstr>
      <vt:lpstr>Erosion</vt:lpstr>
      <vt:lpstr>Erosion</vt:lpstr>
      <vt:lpstr>Erosion</vt:lpstr>
      <vt:lpstr>PowerPoint Presentation</vt:lpstr>
      <vt:lpstr>Dilation and Erosion</vt:lpstr>
      <vt:lpstr>Opening and Closing (from Mathematical Morphology)</vt:lpstr>
      <vt:lpstr>Opening Operator (from Mathematical Mophology)</vt:lpstr>
      <vt:lpstr>Opening Operator (from Mathematical Mophology)</vt:lpstr>
      <vt:lpstr>PowerPoint Presentation</vt:lpstr>
      <vt:lpstr>PowerPoint Presentation</vt:lpstr>
      <vt:lpstr>Closing Operator (from Mathematical Mophology)</vt:lpstr>
      <vt:lpstr>Closing Operator (from Mathematical Mophology)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Cynthia Rudin</cp:lastModifiedBy>
  <cp:revision>718</cp:revision>
  <dcterms:created xsi:type="dcterms:W3CDTF">2015-06-26T17:24:48Z</dcterms:created>
  <dcterms:modified xsi:type="dcterms:W3CDTF">2016-07-21T14:01:38Z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